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327" r:id="rId27"/>
    <p:sldId id="282" r:id="rId28"/>
    <p:sldId id="283" r:id="rId29"/>
    <p:sldId id="284" r:id="rId30"/>
    <p:sldId id="285" r:id="rId31"/>
    <p:sldId id="286" r:id="rId32"/>
    <p:sldId id="320" r:id="rId33"/>
    <p:sldId id="322"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14" r:id="rId52"/>
    <p:sldId id="305" r:id="rId53"/>
    <p:sldId id="306" r:id="rId54"/>
    <p:sldId id="307" r:id="rId55"/>
    <p:sldId id="308" r:id="rId56"/>
    <p:sldId id="309" r:id="rId57"/>
    <p:sldId id="310" r:id="rId58"/>
    <p:sldId id="325" r:id="rId59"/>
    <p:sldId id="326" r:id="rId60"/>
    <p:sldId id="324" r:id="rId61"/>
    <p:sldId id="313" r:id="rId62"/>
    <p:sldId id="319" r:id="rId63"/>
    <p:sldId id="315" r:id="rId64"/>
    <p:sldId id="316" r:id="rId65"/>
    <p:sldId id="317" r:id="rId66"/>
  </p:sldIdLst>
  <p:sldSz cx="18288000" cy="10287000"/>
  <p:notesSz cx="6858000" cy="9144000"/>
  <p:embeddedFontLst>
    <p:embeddedFont>
      <p:font typeface="Norwester" panose="020B0604020202020204" charset="0"/>
      <p:regular r:id="rId68"/>
    </p:embeddedFont>
    <p:embeddedFont>
      <p:font typeface="Poppins" panose="00000500000000000000" pitchFamily="2" charset="0"/>
      <p:regular r:id="rId69"/>
      <p:bold r:id="rId70"/>
      <p:italic r:id="rId71"/>
      <p:boldItalic r:id="rId72"/>
    </p:embeddedFont>
    <p:embeddedFont>
      <p:font typeface="Poppins Bold" panose="00000800000000000000" pitchFamily="2" charset="0"/>
      <p:regular r:id="rId73"/>
      <p:bold r:id="rId74"/>
      <p:italic r:id="rId75"/>
      <p:boldItalic r:id="rId76"/>
    </p:embeddedFont>
    <p:embeddedFont>
      <p:font typeface="Poppins Heavy" panose="020B0604020202020204" charset="0"/>
      <p:regular r:id="rId77"/>
      <p:bold r:id="rId78"/>
      <p:italic r:id="rId79"/>
      <p:boldItalic r:id="rId80"/>
    </p:embeddedFont>
    <p:embeddedFont>
      <p:font typeface="Poppins Italics" panose="020B0604020202020204" charset="0"/>
      <p:regular r:id="rId81"/>
      <p:bold r:id="rId82"/>
      <p:italic r:id="rId83"/>
      <p:boldItalic r:id="rId84"/>
    </p:embeddedFont>
    <p:embeddedFont>
      <p:font typeface="Poppins Semi-Bold" panose="020B0604020202020204" charset="0"/>
      <p:regular r:id="rId85"/>
      <p:bold r:id="rId86"/>
      <p:italic r:id="rId87"/>
      <p:boldItalic r:id="rId8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1D"/>
    <a:srgbClr val="632CEB"/>
    <a:srgbClr val="5344F2"/>
    <a:srgbClr val="4491F2"/>
    <a:srgbClr val="F250BD"/>
    <a:srgbClr val="2521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535BD5-32C7-4B07-B6AC-7DAB65549C55}" v="1" dt="2026-08-29T16:31:03.9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0979" autoAdjust="0"/>
  </p:normalViewPr>
  <p:slideViewPr>
    <p:cSldViewPr snapToGrid="0">
      <p:cViewPr varScale="1">
        <p:scale>
          <a:sx n="36" d="100"/>
          <a:sy n="36" d="100"/>
        </p:scale>
        <p:origin x="194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1.fntdata"/><Relationship Id="rId84" Type="http://schemas.openxmlformats.org/officeDocument/2006/relationships/font" Target="fonts/font17.fntdata"/><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7.fntdata"/><Relationship Id="rId79" Type="http://schemas.openxmlformats.org/officeDocument/2006/relationships/font" Target="fonts/font12.fntdata"/><Relationship Id="rId5" Type="http://schemas.openxmlformats.org/officeDocument/2006/relationships/slide" Target="slides/slide4.xml"/><Relationship Id="rId90"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5.fntdata"/><Relationship Id="rId80" Type="http://schemas.openxmlformats.org/officeDocument/2006/relationships/font" Target="fonts/font13.fntdata"/><Relationship Id="rId85" Type="http://schemas.openxmlformats.org/officeDocument/2006/relationships/font" Target="fonts/font18.fntdata"/><Relationship Id="rId93"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font" Target="fonts/font8.fntdata"/><Relationship Id="rId83" Type="http://schemas.openxmlformats.org/officeDocument/2006/relationships/font" Target="fonts/font16.fntdata"/><Relationship Id="rId88" Type="http://schemas.openxmlformats.org/officeDocument/2006/relationships/font" Target="fonts/font21.fntdata"/><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6.fntdata"/><Relationship Id="rId78" Type="http://schemas.openxmlformats.org/officeDocument/2006/relationships/font" Target="fonts/font11.fntdata"/><Relationship Id="rId81" Type="http://schemas.openxmlformats.org/officeDocument/2006/relationships/font" Target="fonts/font14.fntdata"/><Relationship Id="rId86"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9.fntdata"/><Relationship Id="rId7" Type="http://schemas.openxmlformats.org/officeDocument/2006/relationships/slide" Target="slides/slide6.xml"/><Relationship Id="rId71" Type="http://schemas.openxmlformats.org/officeDocument/2006/relationships/font" Target="fonts/font4.fntdata"/><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20.fntdata"/><Relationship Id="rId61" Type="http://schemas.openxmlformats.org/officeDocument/2006/relationships/slide" Target="slides/slide60.xml"/><Relationship Id="rId82" Type="http://schemas.openxmlformats.org/officeDocument/2006/relationships/font" Target="fonts/font15.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Introduce yourself </a:t>
            </a:r>
          </a:p>
          <a:p>
            <a:endParaRPr lang="en-US"/>
          </a:p>
          <a:p>
            <a:r>
              <a:rPr lang="en-US"/>
              <a:t>Hey everyone! Today, we're diving into the world of Occupational Therapy (OT) – a career that's all about helping people do what they LOVE.  </a:t>
            </a:r>
          </a:p>
          <a:p>
            <a:endParaRPr lang="en-US"/>
          </a:p>
          <a:p>
            <a:r>
              <a:rPr lang="en-US"/>
              <a:t>I hope by the end of our time together today you all have a better idea of what occupational therapy is and how cool of a career it is!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Does anyone know what occupational therapy is? </a:t>
            </a:r>
          </a:p>
          <a:p>
            <a:endParaRPr lang="en-US"/>
          </a:p>
          <a:p>
            <a:r>
              <a:rPr lang="en-US"/>
              <a:t>Maybe you or someone you know has received OT in the past?</a:t>
            </a:r>
          </a:p>
          <a:p>
            <a:endParaRPr lang="en-US"/>
          </a:p>
          <a:p>
            <a:r>
              <a:rPr lang="en-US"/>
              <a:t>Does anyone want to take a go at guessing?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start by talking about some of your favorite things to do.</a:t>
            </a:r>
          </a:p>
          <a:p>
            <a:endParaRPr lang="en-US"/>
          </a:p>
          <a:p>
            <a:r>
              <a:rPr lang="en-US"/>
              <a:t>Think about everything you do in a day, from when you wake up until you sleep. </a:t>
            </a:r>
          </a:p>
          <a:p>
            <a:endParaRPr lang="en-US"/>
          </a:p>
          <a:p>
            <a:r>
              <a:rPr lang="en-US"/>
              <a:t>What do you love to do? </a:t>
            </a:r>
          </a:p>
          <a:p>
            <a:endParaRPr lang="en-US"/>
          </a:p>
          <a:p>
            <a:r>
              <a:rPr lang="en-US"/>
              <a:t>(call on a few people - get them talking) </a:t>
            </a:r>
          </a:p>
          <a:p>
            <a:endParaRPr lang="en-US"/>
          </a:p>
          <a:p>
            <a:r>
              <a:rPr lang="en-US"/>
              <a:t>Notes: Ask them about extracurricular activities, clubs, and hobbies. Something like "Maybe you are involved in a student group on or off campus - like intramural sports teams, a dance team, a club, or just like to do something for fun."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Those are all occupations. </a:t>
            </a:r>
          </a:p>
          <a:p>
            <a:endParaRPr lang="en-US"/>
          </a:p>
          <a:p>
            <a:r>
              <a:rPr lang="en-US"/>
              <a:t>The things that make your life meaningful. </a:t>
            </a:r>
          </a:p>
          <a:p>
            <a:endParaRPr lang="en-US"/>
          </a:p>
          <a:p>
            <a:r>
              <a:rPr lang="en-US"/>
              <a:t>Occupations also include the things you need to do, not just what you want to - to live life independently.......like getting out of bed, taking care of yourself, shopping, texting, viewing social media, taking care of your pet, watching movies, going to class - everything and anything you do from the time you wake up until you sleep - which is also an occupation by the way!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Imagine if you couldn't </a:t>
            </a:r>
          </a:p>
          <a:p>
            <a:r>
              <a:rPr lang="en-US"/>
              <a:t>do the things you love and need to do every day. Or what if it was your parents or siblings or friends that couldn't? </a:t>
            </a:r>
          </a:p>
          <a:p>
            <a:endParaRPr lang="en-US"/>
          </a:p>
          <a:p>
            <a:r>
              <a:rPr lang="en-US"/>
              <a:t>Think about how you would feel. </a:t>
            </a:r>
          </a:p>
          <a:p>
            <a:endParaRPr lang="en-US"/>
          </a:p>
          <a:p>
            <a:r>
              <a:rPr lang="en-US"/>
              <a:t>Maybe they can't do them because they had an accident, or maybe they have trouble doing things that were once easy to do because they had a bad fall or an illness. </a:t>
            </a:r>
          </a:p>
          <a:p>
            <a:endParaRPr lang="en-US"/>
          </a:p>
          <a:p>
            <a:r>
              <a:rPr lang="en-US"/>
              <a:t>Or maybe you know someone who might need extra help with things.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endParaRPr/>
          </a:p>
          <a:p>
            <a:r>
              <a:rPr lang="en-US"/>
              <a:t>Occupational therapy - what I do - helps people do the things they need, want to do, and are expected to do.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help parents with premature infants learn how to care for their children, such as feeding techniques and positioning. We can also help parents take care of themselves, including stress management techniques and providing education and resources.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help people experiencing homelessness learn how to access community resources, such as housing, food banks, health care supports, or community organizations based on individual interests and needs.</a:t>
            </a:r>
          </a:p>
          <a:p>
            <a:endParaRPr lang="en-US"/>
          </a:p>
          <a:p>
            <a:r>
              <a:rPr lang="en-US"/>
              <a:t>We also support developing healthy habits and routines, strategies for self-care when resources are limited, being consistent with medication routine, getting basic needs met, stress management, harm reduction if they also have substance use, managing mental health etc.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help children with autism or other neurodiverse kids or those with disabilities to participate in school and become more independent. </a:t>
            </a:r>
          </a:p>
          <a:p>
            <a:endParaRPr lang="en-US"/>
          </a:p>
          <a:p>
            <a:r>
              <a:rPr lang="en-US"/>
              <a:t>We can help children improve their coloring, cutting, drawing, and handwriting skills. We can also help children manage fasteners, so they can independently take off their jacket in the morning and put it back on in the afternoon. We can also help children self-regulate, so they can screen out distractions during class lessons.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help people using a wheelchair by helping them learn how to transfer on and off of it safely.</a:t>
            </a:r>
          </a:p>
          <a:p>
            <a:endParaRPr lang="en-US"/>
          </a:p>
          <a:p>
            <a:r>
              <a:rPr lang="en-US"/>
              <a:t>We also help with wheelchair selection and customization; to ensure comfort, safety, and optimal mobility.</a:t>
            </a:r>
          </a:p>
          <a:p>
            <a:endParaRPr lang="en-US"/>
          </a:p>
          <a:p>
            <a:r>
              <a:rPr lang="en-US"/>
              <a:t>We recommend modifications like ramps, grab bars, or widened doorways to make these spaces easier and safer to navigate in a wheelchair.</a:t>
            </a:r>
          </a:p>
          <a:p>
            <a:endParaRPr lang="en-US"/>
          </a:p>
          <a:p>
            <a:r>
              <a:rPr lang="en-US"/>
              <a:t>How to dress, bathe, and get ready for their day. </a:t>
            </a:r>
          </a:p>
          <a:p>
            <a:endParaRPr lang="en-US"/>
          </a:p>
          <a:p>
            <a:r>
              <a:rPr lang="en-US"/>
              <a:t>We can help with power wheelchairs, using special controls for people who can't use their hands to steer, and voice tools for people who can't speak. </a:t>
            </a:r>
          </a:p>
          <a:p>
            <a:endParaRPr lang="en-US"/>
          </a:p>
          <a:p>
            <a:r>
              <a:rPr lang="en-US"/>
              <a:t>We help them live a full and independent life!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help various individuals rebuild life skills - such as self-care, coping skills, establishing healthy routines, and time and money management. Maybe these individuals are recovering from addiction, were recently released from incarceration, or are learning how to care for their mental health.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empower seniors to age safely and comfortably at home. We assess living spaces for safety hazards, recommend modifications like grab bars or ramps, and teach strategies for daily tasks like bathing and dressing, even providing adaptive equipment for this as necessary. </a:t>
            </a:r>
          </a:p>
          <a:p>
            <a:endParaRPr lang="en-US"/>
          </a:p>
          <a:p>
            <a:r>
              <a:rPr lang="en-US"/>
              <a:t>We assess routines to ensure they are safe like meal prep and using the stove, doing laundry in the basement, and filling a pillbox accurately. etc.</a:t>
            </a:r>
          </a:p>
          <a:p>
            <a:endParaRPr lang="en-US"/>
          </a:p>
          <a:p>
            <a:r>
              <a:rPr lang="en-US"/>
              <a:t>We empower older adults to prevent falls by improving their strength, balance, and home safety awareness.</a:t>
            </a:r>
          </a:p>
          <a:p>
            <a:endParaRPr lang="en-US"/>
          </a:p>
          <a:p>
            <a:r>
              <a:rPr lang="en-US"/>
              <a:t>OT addresses physical and cognitive skills to support individuals to age in place.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work with individuals across the lifespan - meaning we can work with babies to individuals at the end of life. </a:t>
            </a:r>
          </a:p>
          <a:p>
            <a:endParaRPr lang="en-US"/>
          </a:p>
          <a:p>
            <a:r>
              <a:rPr lang="en-US"/>
              <a:t>And you don't need additional schooling or specializations to do it!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Occupational therapy is Holistic. </a:t>
            </a:r>
          </a:p>
          <a:p>
            <a:endParaRPr lang="en-US"/>
          </a:p>
          <a:p>
            <a:r>
              <a:rPr lang="en-US"/>
              <a:t>Does anyone know what I mean by that?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focus on the whole person and their daily life is what makes occupational therapy a holistic approach to healthcare.</a:t>
            </a:r>
          </a:p>
          <a:p>
            <a:endParaRPr lang="en-US"/>
          </a:p>
          <a:p>
            <a:r>
              <a:rPr lang="en-US"/>
              <a:t>We consider the whole person - not just their medical condition. </a:t>
            </a:r>
          </a:p>
          <a:p>
            <a:endParaRPr lang="en-US"/>
          </a:p>
          <a:p>
            <a:r>
              <a:rPr lang="en-US"/>
              <a:t>Their occupations, physical, emotional, social, sensory, and cognitive needs. </a:t>
            </a:r>
          </a:p>
          <a:p>
            <a:endParaRPr lang="en-US"/>
          </a:p>
          <a:p>
            <a:r>
              <a:rPr lang="en-US"/>
              <a:t>We assess their environments - Their home, work, and community </a:t>
            </a:r>
          </a:p>
          <a:p>
            <a:endParaRPr lang="en-US"/>
          </a:p>
          <a:p>
            <a:r>
              <a:rPr lang="en-US"/>
              <a:t>This allows us to provide a client-centered therapy plan that will improve the individual's quality of life and overall well-being.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Imagine a person who has a stroke. Physically, they might have weakness on one side of their body, making activities like bathing or dressing challenging.  Cognitively, they might struggle with memory and attention, leading to difficulty planning and completing tasks.  Their sensory needs may be to retrain the brain to interpret sensory signals correctly. Socially, they might feel isolated due to difficulty leaving the house, which could trigger feelings of anxiety or depression. Emotionally the OTP creates a safe space for the person to express their emotions and develop coping mechanisms for anxiety or depression. </a:t>
            </a:r>
          </a:p>
          <a:p>
            <a:endParaRPr lang="en-US"/>
          </a:p>
          <a:p>
            <a:r>
              <a:rPr lang="en-US"/>
              <a:t>The OTP might recommend modification to the home or adaptive equipment to improve independence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It's often said that a doctor will save your life, but an occupational therapy practitioner will help you live it! </a:t>
            </a:r>
          </a:p>
          <a:p>
            <a:endParaRPr lang="en-US"/>
          </a:p>
          <a:p>
            <a:r>
              <a:rPr lang="en-US"/>
              <a:t>It isn't much of a life if you can't do the things you need and want to do! Right?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We help people participate in meaningful activities that allows them to live their best life!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Occupational therapy can be found in many different places or settings.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work in hospitals. Helping people who have been sick or hurt get back to doing what they want and need to do.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work on horse farms. </a:t>
            </a:r>
          </a:p>
          <a:p>
            <a:endParaRPr lang="en-US"/>
          </a:p>
          <a:p>
            <a:r>
              <a:rPr lang="en-US"/>
              <a:t>The horse's movements help with things like balance, strength, and coordination. </a:t>
            </a:r>
          </a:p>
          <a:p>
            <a:endParaRPr lang="en-US"/>
          </a:p>
          <a:p>
            <a:r>
              <a:rPr lang="en-US"/>
              <a:t>This area of practice is called hippotherapy.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work at schools too. - making sure everyone is the best they can be! </a:t>
            </a:r>
          </a:p>
          <a:p>
            <a:endParaRPr lang="en-US"/>
          </a:p>
          <a:p>
            <a:r>
              <a:rPr lang="en-US"/>
              <a:t>Maybe there was an OT or OTA at your school when you were younger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work in nursing homes. We can help older adults, or maybe even your grandparents do fun activities and stay strong so they can keep doing the things they love, like playing games and taking care of themselves.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 can become an occupational therapy practitioner while being in the military. You can also work with military personnel and veterans.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 can work in home health by visiting people's homes and helping them improve their ability to do daily activities. We assess the home environment and suggest changes to make it safer and easier to navigate. OTPs teach new skills and provide strategies to help people reach their personal goals, such as bathing, medication management, or cooking. We also support family members and caregivers with advice and guidance.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provide one-on-one, personalized care in an outpatient setting, which could be a healthcare facility or private clinic.</a:t>
            </a:r>
          </a:p>
          <a:p>
            <a:endParaRPr lang="en-US"/>
          </a:p>
          <a:p>
            <a:r>
              <a:rPr lang="en-US"/>
              <a:t> Helping clients to address their specific needs and goals, which might include improving physical mobility, enhancing cognitive function, or adapting to changes in daily life due to injury or illness.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also work with people in community-based settings or their natural environment. This might be a community garden, vocational programs, adult or child day care, or parks.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work outside in nature. </a:t>
            </a:r>
          </a:p>
          <a:p>
            <a:endParaRPr lang="en-US"/>
          </a:p>
          <a:p>
            <a:r>
              <a:rPr lang="en-US"/>
              <a:t>By using nature to improve participation in meaningful activities like hiking or gardening. This OT expertise, combined with the calming power of nature, fosters holistic well-being for people of all abilities.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OTPs can use telehealth to provide services to people in rural areas or who have difficulty traveling. This can be a great way to reach a wider range of clients and make occupational therapy services more accessible.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OTPs can work for companies that allow them to travel around the United States while working in various settings. Contracts are typically 13 weeks at a time but can vary. Some companies may assist with state license and relocation costs. </a:t>
            </a:r>
          </a:p>
          <a:p>
            <a:endParaRPr lang="en-US"/>
          </a:p>
          <a:p>
            <a:r>
              <a:rPr lang="en-US"/>
              <a:t>It's a great way to see the country while getting paid to do it!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Occupational therapy professionals can help people who have had a stroke, brain injury, or other medical condition to learn how to drive again. This can be a life-changing service for people who rely on driving for work or independence.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Here's even more settings where you can find OT practitioners </a:t>
            </a:r>
          </a:p>
          <a:p>
            <a:endParaRPr lang="en-US"/>
          </a:p>
          <a:p>
            <a:r>
              <a:rPr lang="en-US"/>
              <a:t>As you can see, OT is an very versatile profession!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 can be a clinical practitioner, a researcher, a professor, an advocate an entrepreneur, a CEO, an influencer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And so much more! Where they are people, there is a need for occupational therapy!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 might be thinking, what type of person is best suited to be an occupational therapy practitioner. </a:t>
            </a:r>
          </a:p>
          <a:p>
            <a:endParaRPr lang="en-US"/>
          </a:p>
          <a:p>
            <a:r>
              <a:rPr lang="en-US"/>
              <a:t>Here's some qualities that are good to have when working in OT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 have to like people to get into occupational therapy. That's the whole point of our job - to help people live their best lives!</a:t>
            </a:r>
          </a:p>
          <a:p>
            <a:endParaRPr lang="en-US"/>
          </a:p>
          <a:p>
            <a:r>
              <a:rPr lang="en-US"/>
              <a:t>We work with clients in one-on-one or small groups</a:t>
            </a:r>
          </a:p>
          <a:p>
            <a:endParaRPr lang="en-US"/>
          </a:p>
          <a:p>
            <a:r>
              <a:rPr lang="en-US"/>
              <a:t>You'll need </a:t>
            </a:r>
          </a:p>
          <a:p>
            <a:r>
              <a:rPr lang="en-US"/>
              <a:t>Empathy and compassion: Understanding and acknowledging the challenges clients face and showing genuine care for their well-being.</a:t>
            </a:r>
          </a:p>
          <a:p>
            <a:endParaRPr lang="en-US"/>
          </a:p>
          <a:p>
            <a:r>
              <a:rPr lang="en-US"/>
              <a:t>The ability to analyze situations, identify challenges, and develop creative solutions to help clients achieve their goals.</a:t>
            </a:r>
          </a:p>
          <a:p>
            <a:endParaRPr lang="en-US"/>
          </a:p>
          <a:p>
            <a:r>
              <a:rPr lang="en-US"/>
              <a:t>Excellent communication skills: The ability to clearly explain diagnoses, treatment plans, and recommendations to clients and their families in an understandable way.</a:t>
            </a:r>
          </a:p>
          <a:p>
            <a:r>
              <a:rPr lang="en-US"/>
              <a:t>and </a:t>
            </a:r>
          </a:p>
          <a:p>
            <a:endParaRPr lang="en-US"/>
          </a:p>
          <a:p>
            <a:r>
              <a:rPr lang="en-US"/>
              <a:t>Active listening skills: Giving clients a safe space to express their needs, concerns, and goals.</a:t>
            </a:r>
          </a:p>
          <a:p>
            <a:endParaRPr lang="en-US"/>
          </a:p>
          <a:p>
            <a:r>
              <a:rPr lang="en-US"/>
              <a:t>Patience and positive attitude: Recovery can take time, and a good OTP needs to be patient and supportive throughout the process.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Adaptability and flexibility: Being able to adjust treatment plans and approaches as needed to meet the unique needs of each client - this goes back to what we talked about with holistic care - and what makes OT so unique, since we look at what matters to the client. </a:t>
            </a:r>
          </a:p>
          <a:p>
            <a:endParaRPr lang="en-US"/>
          </a:p>
          <a:p>
            <a:r>
              <a:rPr lang="en-US"/>
              <a:t>Teamwork and collaboration: Working effectively with other healthcare professionals, families, and caregivers to ensure coordinated care.</a:t>
            </a:r>
          </a:p>
          <a:p>
            <a:endParaRPr lang="en-US"/>
          </a:p>
          <a:p>
            <a:r>
              <a:rPr lang="en-US"/>
              <a:t>Lifelong learning: The field of OT is constantly evolving, and a good OT is committed to ongoing learning and professional development.</a:t>
            </a:r>
          </a:p>
          <a:p>
            <a:endParaRPr lang="en-US"/>
          </a:p>
          <a:p>
            <a:r>
              <a:rPr lang="en-US"/>
              <a:t>Cultural humility: Understanding and respecting diverse cultural backgrounds and beliefs to provide culturally sensitive care.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What's an occupational therapist or an OT for short?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 OT assesses and designs interventions to enhance independence and overall well-being.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So what's an OTA then?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 OTA works under the supervision of the OT to implement those interventions. </a:t>
            </a:r>
          </a:p>
          <a:p>
            <a:endParaRPr lang="en-US"/>
          </a:p>
          <a:p>
            <a:r>
              <a:rPr lang="en-US"/>
              <a:t>An occupational therapy assistant (OTA) requires an associate’s or bachelor’s degree for this role.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become an occupational therapist, you'll need to start with an undergrad degree. Then you can explore OT grad degrees. You can get either a Master's or Doctorate. </a:t>
            </a:r>
          </a:p>
          <a:p>
            <a:endParaRPr lang="en-US"/>
          </a:p>
          <a:p>
            <a:r>
              <a:rPr lang="en-US"/>
              <a:t>Once you graduate you will need to take and pass the national board exam which allows you to obtain a state license to practice.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 don't need an undergrad in OT - it can be in any field you want. You just need to have the prerequisites required to get into OT school. </a:t>
            </a:r>
          </a:p>
          <a:p>
            <a:endParaRPr lang="en-US"/>
          </a:p>
          <a:p>
            <a:r>
              <a:rPr lang="en-US"/>
              <a:t>Some people do their undergrad in health sciences, or Kinesiology, and some in art, theater, and music.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So if you are interested, how can you prepare for a future in occupational therapy now?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Find out more by talking to or interviewing occupational therapy practitioners. </a:t>
            </a:r>
          </a:p>
          <a:p>
            <a:endParaRPr lang="en-US"/>
          </a:p>
          <a:p>
            <a:r>
              <a:rPr lang="en-US"/>
              <a:t>You can find them by reaching out to advisors at schools with OT programs, asking your advisors in your current school/program, reaching out to state OT associations, or finding settings in your area that you can reach out to.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Volunteer in settings where occupational therapy services are provided so you can witness it and be a part of it. </a:t>
            </a:r>
          </a:p>
          <a:p>
            <a:endParaRPr lang="en-US"/>
          </a:p>
          <a:p>
            <a:r>
              <a:rPr lang="en-US"/>
              <a:t>Remember all of those different settings we talked about earlier?  </a:t>
            </a:r>
          </a:p>
          <a:p>
            <a:endParaRPr lang="en-US"/>
          </a:p>
          <a:p>
            <a:r>
              <a:rPr lang="en-US"/>
              <a:t>Seek out places where you can observe it happening. </a:t>
            </a:r>
          </a:p>
          <a:p>
            <a:r>
              <a:rPr lang="en-US"/>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Schools require a specific amount of observation hours for their applications - 50 hours is the average - with some schools lower and some higher. </a:t>
            </a:r>
          </a:p>
          <a:p>
            <a:endParaRPr lang="en-US"/>
          </a:p>
          <a:p>
            <a:r>
              <a:rPr lang="en-US"/>
              <a:t>Keep a log of where and what you observed and consider getting something in writing from the OT you observed.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It's important to explore and research OT schools throughout the US. </a:t>
            </a:r>
          </a:p>
          <a:p>
            <a:endParaRPr lang="en-US"/>
          </a:p>
          <a:p>
            <a:r>
              <a:rPr lang="en-US"/>
              <a:t>Each school has its specific requirements and prerequisite courses.  </a:t>
            </a:r>
          </a:p>
          <a:p>
            <a:endParaRPr lang="en-US"/>
          </a:p>
          <a:p>
            <a:r>
              <a:rPr lang="en-US"/>
              <a:t>Our website has info to help you get started.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 can view all of the schools offering OT and OTA programs the program directory found at whychooseot.com. </a:t>
            </a:r>
          </a:p>
          <a:p>
            <a:endParaRPr lang="en-US"/>
          </a:p>
          <a:p>
            <a:r>
              <a:rPr lang="en-US"/>
              <a:t>You can search via the map or by state. </a:t>
            </a:r>
          </a:p>
          <a:p>
            <a:endParaRPr lang="en-US"/>
          </a:p>
          <a:p>
            <a:r>
              <a:rPr lang="en-US"/>
              <a:t>Each school listing contains links to all of their social media accounts, so you can see what it is like at that specific school.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Common prerequisite courses can include: </a:t>
            </a:r>
          </a:p>
          <a:p>
            <a:endParaRPr lang="en-US"/>
          </a:p>
          <a:p>
            <a:r>
              <a:rPr lang="en-US"/>
              <a:t>Anatomy and physiology</a:t>
            </a:r>
          </a:p>
          <a:p>
            <a:r>
              <a:rPr lang="en-US"/>
              <a:t>Physics</a:t>
            </a:r>
          </a:p>
          <a:p>
            <a:r>
              <a:rPr lang="en-US"/>
              <a:t>Statistics</a:t>
            </a:r>
          </a:p>
          <a:p>
            <a:r>
              <a:rPr lang="en-US"/>
              <a:t>Development psychology </a:t>
            </a:r>
          </a:p>
          <a:p>
            <a:r>
              <a:rPr lang="en-US"/>
              <a:t>Biology </a:t>
            </a:r>
          </a:p>
          <a:p>
            <a:r>
              <a:rPr lang="en-US"/>
              <a:t>Psychopathology </a:t>
            </a:r>
          </a:p>
          <a:p>
            <a:r>
              <a:rPr lang="en-US"/>
              <a:t>Sociology/anthropology</a:t>
            </a:r>
          </a:p>
          <a:p>
            <a:r>
              <a:rPr lang="en-US"/>
              <a:t>Kinesiology</a:t>
            </a:r>
          </a:p>
          <a:p>
            <a:r>
              <a:rPr lang="en-US"/>
              <a:t>Medical Terminology</a:t>
            </a:r>
          </a:p>
          <a:p>
            <a:endParaRPr lang="en-US"/>
          </a:p>
          <a:p>
            <a:r>
              <a:rPr lang="en-US"/>
              <a:t>But again it is always important to check the school's website where you wish to apply to confirm.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You'll need letters of recommendation. You should look at professors, bosses, supervisors, OT practitioners whom you observed with, coworkers, or other professionals who know you well through volunteer, work, or school activities. </a:t>
            </a:r>
          </a:p>
          <a:p>
            <a:endParaRPr lang="en-US"/>
          </a:p>
          <a:p>
            <a:r>
              <a:rPr lang="en-US"/>
              <a:t>Do not get your letters from family, friends, or high school teachers. </a:t>
            </a:r>
          </a:p>
          <a:p>
            <a:endParaRPr lang="en-US"/>
          </a:p>
          <a:p>
            <a:r>
              <a:rPr lang="en-US"/>
              <a:t>Some schools require two letters, some require three.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You'll need to write a personal statement or essay, explaining why you have selected occupational therapy as a career and how this degree relates to your immediate and long-term professional goals. </a:t>
            </a:r>
          </a:p>
          <a:p>
            <a:endParaRPr lang="en-US"/>
          </a:p>
          <a:p>
            <a:r>
              <a:rPr lang="en-US"/>
              <a:t>You can share how lived experiences - personal, professional, cultural, or other have influenced your interest in pursuing OT. </a:t>
            </a:r>
          </a:p>
          <a:p>
            <a:endParaRPr lang="en-US"/>
          </a:p>
          <a:p>
            <a:r>
              <a:rPr lang="en-US"/>
              <a:t>This is truly your opportunity to stand out from other applicants - by highlighting your uniqueness and how you will positively contribute to the program and ultimately the profession. </a:t>
            </a:r>
          </a:p>
          <a:p>
            <a:endParaRPr lang="en-US"/>
          </a:p>
          <a:p>
            <a:r>
              <a:rPr lang="en-US"/>
              <a:t>Again always check what the school requirements are. Some ask that you answer additional questions.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It's important to take time to prepare your statement. Give yourself enough time to write and revise well before the deadline </a:t>
            </a:r>
          </a:p>
          <a:p>
            <a:endParaRPr lang="en-US"/>
          </a:p>
          <a:p>
            <a:r>
              <a:rPr lang="en-US"/>
              <a:t>Be creative. </a:t>
            </a:r>
          </a:p>
          <a:p>
            <a:endParaRPr lang="en-US"/>
          </a:p>
          <a:p>
            <a:r>
              <a:rPr lang="en-US"/>
              <a:t>Proofread and have other people do it for you as well </a:t>
            </a:r>
          </a:p>
          <a:p>
            <a:endParaRPr lang="en-US"/>
          </a:p>
          <a:p>
            <a:r>
              <a:rPr lang="en-US"/>
              <a:t>Explain why you'll make a good OT.</a:t>
            </a:r>
          </a:p>
          <a:p>
            <a:endParaRPr lang="en-US"/>
          </a:p>
          <a:p>
            <a:r>
              <a:rPr lang="en-US"/>
              <a:t>Be sure to tie the whole thing together. </a:t>
            </a:r>
          </a:p>
          <a:p>
            <a:endParaRPr lang="en-US"/>
          </a:p>
          <a:p>
            <a:r>
              <a:rPr lang="en-US"/>
              <a:t>Don't be generic, use cliches, plagiarize, use AI, and submit something with grammatical and spelling errors.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You'll submit all the required info and documents to the programs you want to apply to through OTCAS - which is the centralized application service for OT programs. </a:t>
            </a:r>
          </a:p>
          <a:p>
            <a:endParaRPr lang="en-US"/>
          </a:p>
          <a:p>
            <a:r>
              <a:rPr lang="en-US"/>
              <a:t>The application cycle opens in July and runs through the following year. </a:t>
            </a:r>
          </a:p>
          <a:p>
            <a:endParaRPr lang="en-US"/>
          </a:p>
          <a:p>
            <a:r>
              <a:rPr lang="en-US"/>
              <a:t>It's important to review the dates on both OTCAS sites and the programs you wish to apply to - as those may differ in terms of deadlines.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Some schools require interviews. If the program or programs you are interested in require one, be sure to</a:t>
            </a:r>
          </a:p>
          <a:p>
            <a:endParaRPr lang="en-US"/>
          </a:p>
          <a:p>
            <a:r>
              <a:rPr lang="en-US"/>
              <a:t>-  research them</a:t>
            </a:r>
          </a:p>
          <a:p>
            <a:r>
              <a:rPr lang="en-US"/>
              <a:t>- understand their values </a:t>
            </a:r>
          </a:p>
          <a:p>
            <a:r>
              <a:rPr lang="en-US"/>
              <a:t>- come prepared with your questions - you are interviewing them as much as they are interviewing you! </a:t>
            </a:r>
          </a:p>
          <a:p>
            <a:endParaRPr lang="en-US"/>
          </a:p>
          <a:p>
            <a:r>
              <a:rPr lang="en-US"/>
              <a:t>Be sure to follow up with a thank you email afterward.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2803F-1FC9-156E-905A-86C0F0D1796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9372D6-3CEB-8CF5-1279-6253A994092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6F0B5CDB-35FA-5F17-1CE4-39300D7A7FC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CE61EC3E-BBE5-64BC-9BC5-5FB47AF98B3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D88EC7E-8527-BCA1-CAAB-C2C9FF4C6CD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The US Bureau of labor and statistics reports that employment in OT is expected to grow by 15% for OTs and 20% for OTAs by 2035. </a:t>
            </a:r>
          </a:p>
          <a:p>
            <a:endParaRPr lang="en-US" dirty="0"/>
          </a:p>
          <a:p>
            <a:r>
              <a:rPr lang="en-US" dirty="0"/>
              <a:t>This is a great indicator of job stability </a:t>
            </a:r>
          </a:p>
        </p:txBody>
      </p:sp>
      <p:sp>
        <p:nvSpPr>
          <p:cNvPr id="6" name="Footer Placeholder 5">
            <a:extLst>
              <a:ext uri="{FF2B5EF4-FFF2-40B4-BE49-F238E27FC236}">
                <a16:creationId xmlns:a16="http://schemas.microsoft.com/office/drawing/2014/main" id="{0F067D74-0628-AC8B-DCC6-3BC6D43F7724}"/>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7F9C29E1-D625-B199-C4F7-A44DCE3AB25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26372568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Also from the US Bureau of Labor in Statistics : </a:t>
            </a:r>
          </a:p>
          <a:p>
            <a:endParaRPr lang="en-US"/>
          </a:p>
          <a:p>
            <a:r>
              <a:rPr lang="en-US"/>
              <a:t>In 2026, the median salary for an OT was just over 100K, and for an OTA over 72K. </a:t>
            </a:r>
          </a:p>
          <a:p>
            <a:endParaRPr lang="en-US"/>
          </a:p>
          <a:p>
            <a:r>
              <a:rPr lang="en-US"/>
              <a:t>it can vary a bit by location (e.g., city or state).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Working in occupational therapy provides: </a:t>
            </a:r>
          </a:p>
          <a:p>
            <a:endParaRPr lang="en-US"/>
          </a:p>
          <a:p>
            <a:r>
              <a:rPr lang="en-US"/>
              <a:t>Meaningful client relationships, that results in rewarding work. </a:t>
            </a:r>
          </a:p>
          <a:p>
            <a:endParaRPr lang="en-US"/>
          </a:p>
          <a:p>
            <a:r>
              <a:rPr lang="en-US"/>
              <a:t>You get a great work-life balance, by choosing where and how you want to work. </a:t>
            </a:r>
          </a:p>
          <a:p>
            <a:endParaRPr lang="en-US"/>
          </a:p>
          <a:p>
            <a:r>
              <a:rPr lang="en-US"/>
              <a:t>The field is constantly evolving and you get to work in so many different settings. </a:t>
            </a:r>
          </a:p>
          <a:p>
            <a:endParaRPr lang="en-US"/>
          </a:p>
          <a:p>
            <a:r>
              <a:rPr lang="en-US"/>
              <a:t>Every day is different and allows you the opportunity to make a positive impact on someone's life.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Here's just a few examples of OT. </a:t>
            </a:r>
          </a:p>
          <a:p>
            <a:endParaRPr lang="en-US"/>
          </a:p>
          <a:p>
            <a:r>
              <a:rPr lang="en-US"/>
              <a:t>Helping a teenager reclaim his independence after a spinal cord injury </a:t>
            </a:r>
          </a:p>
          <a:p>
            <a:endParaRPr lang="en-US"/>
          </a:p>
          <a:p>
            <a:r>
              <a:rPr lang="en-US"/>
              <a:t>Helping individuals with dementia live as independently as possible. </a:t>
            </a:r>
          </a:p>
          <a:p>
            <a:endParaRPr lang="en-US"/>
          </a:p>
          <a:p>
            <a:r>
              <a:rPr lang="en-US"/>
              <a:t>Helping someone who has suffered a traumatic brain injury learn how to do everything again.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Occupational therapy practitioners make a difference in someone's life everyday!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Stay connected. Learn more about occupational therapy and OT in action by following WhyChooseOT on TikTok and Instagram.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You can find the info we talked about today and more at whychooseot.com </a:t>
            </a:r>
          </a:p>
          <a:p>
            <a:endParaRPr lang="en-US"/>
          </a:p>
          <a:p>
            <a:r>
              <a:rPr lang="en-US"/>
              <a:t>Does anyone have any questions about what we talked about? </a:t>
            </a:r>
          </a:p>
          <a:p>
            <a:endParaRPr lang="en-US"/>
          </a:p>
          <a:p>
            <a:r>
              <a:rPr lang="en-US"/>
              <a:t>Thank you for letting me spend time with you today.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28.svg"/></Relationships>
</file>

<file path=ppt/slides/_rels/slide39.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34.svg"/><Relationship Id="rId5" Type="http://schemas.openxmlformats.org/officeDocument/2006/relationships/image" Target="../media/image33.svg"/><Relationship Id="rId4" Type="http://schemas.openxmlformats.org/officeDocument/2006/relationships/image" Target="../media/image32.sv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7.svg"/><Relationship Id="rId7" Type="http://schemas.openxmlformats.org/officeDocument/2006/relationships/image" Target="../media/image41.sv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40.svg"/><Relationship Id="rId5" Type="http://schemas.openxmlformats.org/officeDocument/2006/relationships/image" Target="../media/image39.svg"/><Relationship Id="rId4" Type="http://schemas.openxmlformats.org/officeDocument/2006/relationships/image" Target="../media/image38.sv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48.svg"/><Relationship Id="rId5" Type="http://schemas.openxmlformats.org/officeDocument/2006/relationships/image" Target="../media/image47.svg"/><Relationship Id="rId4" Type="http://schemas.openxmlformats.org/officeDocument/2006/relationships/image" Target="../media/image38.svg"/></Relationships>
</file>

<file path=ppt/slides/_rels/slide53.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50.svg"/></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50.svg"/></Relationships>
</file>

<file path=ppt/slides/_rels/slide56.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53.svg"/></Relationships>
</file>

<file path=ppt/slides/_rels/slide5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491F2"/>
        </a:solidFill>
        <a:effectLst/>
      </p:bgPr>
    </p:bg>
    <p:spTree>
      <p:nvGrpSpPr>
        <p:cNvPr id="1" name=""/>
        <p:cNvGrpSpPr/>
        <p:nvPr/>
      </p:nvGrpSpPr>
      <p:grpSpPr>
        <a:xfrm>
          <a:off x="0" y="0"/>
          <a:ext cx="0" cy="0"/>
          <a:chOff x="0" y="0"/>
          <a:chExt cx="0" cy="0"/>
        </a:xfrm>
      </p:grpSpPr>
      <p:sp>
        <p:nvSpPr>
          <p:cNvPr id="3" name="TextBox 3"/>
          <p:cNvSpPr txBox="1"/>
          <p:nvPr/>
        </p:nvSpPr>
        <p:spPr>
          <a:xfrm>
            <a:off x="96743" y="8620760"/>
            <a:ext cx="18288000" cy="1246505"/>
          </a:xfrm>
          <a:prstGeom prst="rect">
            <a:avLst/>
          </a:prstGeom>
        </p:spPr>
        <p:txBody>
          <a:bodyPr lIns="0" tIns="0" rIns="0" bIns="0" rtlCol="0" anchor="t">
            <a:spAutoFit/>
          </a:bodyPr>
          <a:lstStyle/>
          <a:p>
            <a:pPr algn="ctr">
              <a:lnSpc>
                <a:spcPts val="9760"/>
              </a:lnSpc>
            </a:pPr>
            <a:r>
              <a:rPr lang="en-US" sz="8000">
                <a:solidFill>
                  <a:srgbClr val="252158"/>
                </a:solidFill>
                <a:latin typeface="Norwester"/>
              </a:rPr>
              <a:t>OT = Occupational Therapy</a:t>
            </a:r>
          </a:p>
        </p:txBody>
      </p:sp>
      <p:sp>
        <p:nvSpPr>
          <p:cNvPr id="4" name="TextBox 3">
            <a:extLst>
              <a:ext uri="{FF2B5EF4-FFF2-40B4-BE49-F238E27FC236}">
                <a16:creationId xmlns:a16="http://schemas.microsoft.com/office/drawing/2014/main" id="{A4A0F2DE-D1FE-ECF0-4443-8ECCBBA81C86}"/>
              </a:ext>
            </a:extLst>
          </p:cNvPr>
          <p:cNvSpPr txBox="1"/>
          <p:nvPr/>
        </p:nvSpPr>
        <p:spPr>
          <a:xfrm>
            <a:off x="16766363" y="9998116"/>
            <a:ext cx="1521637" cy="246221"/>
          </a:xfrm>
          <a:prstGeom prst="rect">
            <a:avLst/>
          </a:prstGeom>
          <a:noFill/>
        </p:spPr>
        <p:txBody>
          <a:bodyPr wrap="square" rtlCol="0">
            <a:spAutoFit/>
          </a:bodyPr>
          <a:lstStyle/>
          <a:p>
            <a:pPr algn="r"/>
            <a:r>
              <a:rPr lang="en-US" sz="1000">
                <a:solidFill>
                  <a:srgbClr val="0070C0"/>
                </a:solidFill>
              </a:rPr>
              <a:t>Updated Jan25</a:t>
            </a:r>
          </a:p>
        </p:txBody>
      </p:sp>
      <p:pic>
        <p:nvPicPr>
          <p:cNvPr id="6" name="Picture 5">
            <a:extLst>
              <a:ext uri="{FF2B5EF4-FFF2-40B4-BE49-F238E27FC236}">
                <a16:creationId xmlns:a16="http://schemas.microsoft.com/office/drawing/2014/main" id="{BCB8326B-CDDD-839C-0F3C-786048294BFA}"/>
              </a:ext>
            </a:extLst>
          </p:cNvPr>
          <p:cNvPicPr>
            <a:picLocks noChangeAspect="1"/>
          </p:cNvPicPr>
          <p:nvPr/>
        </p:nvPicPr>
        <p:blipFill>
          <a:blip r:embed="rId3"/>
          <a:srcRect b="132"/>
          <a:stretch>
            <a:fillRect/>
          </a:stretch>
        </p:blipFill>
        <p:spPr>
          <a:xfrm>
            <a:off x="5112884" y="387804"/>
            <a:ext cx="8258175" cy="823775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703715"/>
            <a:ext cx="18288000" cy="8610822"/>
          </a:xfrm>
          <a:prstGeom prst="rect">
            <a:avLst/>
          </a:prstGeom>
        </p:spPr>
        <p:txBody>
          <a:bodyPr lIns="0" tIns="0" rIns="0" bIns="0" rtlCol="0" anchor="t">
            <a:spAutoFit/>
          </a:bodyPr>
          <a:lstStyle/>
          <a:p>
            <a:pPr algn="ctr">
              <a:lnSpc>
                <a:spcPts val="17703"/>
              </a:lnSpc>
            </a:pPr>
            <a:r>
              <a:rPr lang="en-US" sz="15529">
                <a:solidFill>
                  <a:srgbClr val="FBEAA5"/>
                </a:solidFill>
                <a:latin typeface="Poppins Bold"/>
              </a:rPr>
              <a:t>What is </a:t>
            </a:r>
          </a:p>
          <a:p>
            <a:pPr algn="ctr">
              <a:lnSpc>
                <a:spcPts val="16249"/>
              </a:lnSpc>
            </a:pPr>
            <a:r>
              <a:rPr lang="en-US" sz="16752">
                <a:solidFill>
                  <a:srgbClr val="FECB1D"/>
                </a:solidFill>
                <a:latin typeface="Poppins Bold"/>
              </a:rPr>
              <a:t>OCCUPATIONAL </a:t>
            </a:r>
          </a:p>
          <a:p>
            <a:pPr algn="ctr">
              <a:lnSpc>
                <a:spcPts val="16249"/>
              </a:lnSpc>
            </a:pPr>
            <a:r>
              <a:rPr lang="en-US" sz="16752">
                <a:solidFill>
                  <a:srgbClr val="FECB1D"/>
                </a:solidFill>
                <a:latin typeface="Poppins Bold"/>
              </a:rPr>
              <a:t>THERAPY</a:t>
            </a:r>
            <a:r>
              <a:rPr lang="en-US" sz="16752">
                <a:solidFill>
                  <a:srgbClr val="FBEAA5"/>
                </a:solidFill>
                <a:latin typeface="Poppins Bold"/>
              </a:rPr>
              <a:t> </a:t>
            </a:r>
          </a:p>
          <a:p>
            <a:pPr algn="ctr">
              <a:lnSpc>
                <a:spcPts val="15063"/>
              </a:lnSpc>
            </a:pPr>
            <a:r>
              <a:rPr lang="en-US" sz="15529">
                <a:solidFill>
                  <a:srgbClr val="FBEAA5"/>
                </a:solidFill>
                <a:latin typeface="Poppins Bold"/>
              </a:rPr>
              <a:t>ANYWAY? </a:t>
            </a:r>
          </a:p>
        </p:txBody>
      </p:sp>
      <p:sp>
        <p:nvSpPr>
          <p:cNvPr id="3" name="TextBox 3"/>
          <p:cNvSpPr txBox="1"/>
          <p:nvPr/>
        </p:nvSpPr>
        <p:spPr>
          <a:xfrm rot="1318862">
            <a:off x="14301924" y="6129155"/>
            <a:ext cx="3578945" cy="3373896"/>
          </a:xfrm>
          <a:prstGeom prst="rect">
            <a:avLst/>
          </a:prstGeom>
        </p:spPr>
        <p:txBody>
          <a:bodyPr lIns="0" tIns="0" rIns="0" bIns="0" rtlCol="0" anchor="t">
            <a:spAutoFit/>
          </a:bodyPr>
          <a:lstStyle/>
          <a:p>
            <a:pPr algn="ctr">
              <a:lnSpc>
                <a:spcPts val="25244"/>
              </a:lnSpc>
              <a:spcBef>
                <a:spcPct val="0"/>
              </a:spcBef>
            </a:pPr>
            <a:r>
              <a:rPr lang="en-US" sz="20524">
                <a:solidFill>
                  <a:srgbClr val="FFFFFF"/>
                </a:solidFill>
                <a:ea typeface="Poppins Bold"/>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356044"/>
            <a:ext cx="18288000" cy="7521554"/>
          </a:xfrm>
          <a:prstGeom prst="rect">
            <a:avLst/>
          </a:prstGeom>
        </p:spPr>
        <p:txBody>
          <a:bodyPr lIns="0" tIns="0" rIns="0" bIns="0" rtlCol="0" anchor="t">
            <a:spAutoFit/>
          </a:bodyPr>
          <a:lstStyle/>
          <a:p>
            <a:pPr algn="ctr">
              <a:lnSpc>
                <a:spcPts val="14461"/>
              </a:lnSpc>
            </a:pPr>
            <a:r>
              <a:rPr lang="en-US" sz="13900">
                <a:solidFill>
                  <a:srgbClr val="FFCC1D"/>
                </a:solidFill>
                <a:latin typeface="Poppins Bold"/>
              </a:rPr>
              <a:t>What are</a:t>
            </a:r>
            <a:endParaRPr lang="en-US" sz="13900">
              <a:solidFill>
                <a:srgbClr val="FFCC1D"/>
              </a:solidFill>
              <a:latin typeface="Poppins Bold"/>
              <a:cs typeface="Poppins Bold"/>
            </a:endParaRPr>
          </a:p>
          <a:p>
            <a:pPr algn="ctr">
              <a:lnSpc>
                <a:spcPts val="14461"/>
              </a:lnSpc>
            </a:pPr>
            <a:r>
              <a:rPr lang="en-US" sz="13900">
                <a:solidFill>
                  <a:srgbClr val="FFCC1D"/>
                </a:solidFill>
                <a:latin typeface="Poppins Bold"/>
              </a:rPr>
              <a:t>some of your</a:t>
            </a:r>
            <a:endParaRPr lang="en-US" sz="13900">
              <a:solidFill>
                <a:srgbClr val="FFCC1D"/>
              </a:solidFill>
              <a:latin typeface="Poppins Bold"/>
              <a:cs typeface="Poppins Bold"/>
            </a:endParaRPr>
          </a:p>
          <a:p>
            <a:pPr algn="ctr">
              <a:lnSpc>
                <a:spcPts val="14461"/>
              </a:lnSpc>
            </a:pPr>
            <a:r>
              <a:rPr lang="en-US" sz="13900">
                <a:solidFill>
                  <a:srgbClr val="FFCC1D"/>
                </a:solidFill>
                <a:latin typeface="Poppins Bold"/>
              </a:rPr>
              <a:t>favorite things</a:t>
            </a:r>
            <a:endParaRPr lang="en-US" sz="13900">
              <a:solidFill>
                <a:srgbClr val="FFCC1D"/>
              </a:solidFill>
              <a:latin typeface="Poppins Bold"/>
              <a:cs typeface="Poppins Bold"/>
            </a:endParaRPr>
          </a:p>
          <a:p>
            <a:pPr algn="ctr">
              <a:lnSpc>
                <a:spcPts val="14461"/>
              </a:lnSpc>
            </a:pPr>
            <a:r>
              <a:rPr lang="en-US" sz="13900">
                <a:solidFill>
                  <a:srgbClr val="FFCC1D"/>
                </a:solidFill>
                <a:latin typeface="Poppins Bold"/>
              </a:rPr>
              <a:t>to do?</a:t>
            </a:r>
            <a:endParaRPr lang="en-US" sz="13900">
              <a:solidFill>
                <a:srgbClr val="FFCC1D"/>
              </a:solidFill>
              <a:latin typeface="Poppins Bold"/>
              <a:cs typeface="Poppins Bold"/>
            </a:endParaRPr>
          </a:p>
        </p:txBody>
      </p:sp>
      <p:sp>
        <p:nvSpPr>
          <p:cNvPr id="3" name="TextBox 3"/>
          <p:cNvSpPr txBox="1"/>
          <p:nvPr/>
        </p:nvSpPr>
        <p:spPr>
          <a:xfrm>
            <a:off x="857039" y="7860235"/>
            <a:ext cx="2107025" cy="1987301"/>
          </a:xfrm>
          <a:prstGeom prst="rect">
            <a:avLst/>
          </a:prstGeom>
        </p:spPr>
        <p:txBody>
          <a:bodyPr lIns="0" tIns="0" rIns="0" bIns="0" rtlCol="0" anchor="t">
            <a:spAutoFit/>
          </a:bodyPr>
          <a:lstStyle/>
          <a:p>
            <a:pPr algn="ctr">
              <a:lnSpc>
                <a:spcPts val="14862"/>
              </a:lnSpc>
              <a:spcBef>
                <a:spcPct val="0"/>
              </a:spcBef>
            </a:pPr>
            <a:r>
              <a:rPr lang="en-US" sz="12083">
                <a:solidFill>
                  <a:srgbClr val="FBEAA5"/>
                </a:solidFill>
                <a:ea typeface="Poppins Bold"/>
              </a:rPr>
              <a:t>💃🏽</a:t>
            </a:r>
          </a:p>
        </p:txBody>
      </p:sp>
      <p:sp>
        <p:nvSpPr>
          <p:cNvPr id="4" name="TextBox 4"/>
          <p:cNvSpPr txBox="1"/>
          <p:nvPr/>
        </p:nvSpPr>
        <p:spPr>
          <a:xfrm>
            <a:off x="3260886" y="8035035"/>
            <a:ext cx="1771204" cy="1666276"/>
          </a:xfrm>
          <a:prstGeom prst="rect">
            <a:avLst/>
          </a:prstGeom>
        </p:spPr>
        <p:txBody>
          <a:bodyPr lIns="0" tIns="0" rIns="0" bIns="0" rtlCol="0" anchor="t">
            <a:spAutoFit/>
          </a:bodyPr>
          <a:lstStyle/>
          <a:p>
            <a:pPr algn="ctr">
              <a:lnSpc>
                <a:spcPts val="12493"/>
              </a:lnSpc>
              <a:spcBef>
                <a:spcPct val="0"/>
              </a:spcBef>
            </a:pPr>
            <a:r>
              <a:rPr lang="en-US" sz="10157">
                <a:solidFill>
                  <a:srgbClr val="FBEAA5"/>
                </a:solidFill>
                <a:ea typeface="Poppins Bold"/>
              </a:rPr>
              <a:t>📷</a:t>
            </a:r>
          </a:p>
        </p:txBody>
      </p:sp>
      <p:sp>
        <p:nvSpPr>
          <p:cNvPr id="5" name="TextBox 5"/>
          <p:cNvSpPr txBox="1"/>
          <p:nvPr/>
        </p:nvSpPr>
        <p:spPr>
          <a:xfrm>
            <a:off x="5327365" y="8035035"/>
            <a:ext cx="1771204" cy="1666276"/>
          </a:xfrm>
          <a:prstGeom prst="rect">
            <a:avLst/>
          </a:prstGeom>
        </p:spPr>
        <p:txBody>
          <a:bodyPr lIns="0" tIns="0" rIns="0" bIns="0" rtlCol="0" anchor="t">
            <a:spAutoFit/>
          </a:bodyPr>
          <a:lstStyle/>
          <a:p>
            <a:pPr algn="ctr">
              <a:lnSpc>
                <a:spcPts val="12493"/>
              </a:lnSpc>
              <a:spcBef>
                <a:spcPct val="0"/>
              </a:spcBef>
            </a:pPr>
            <a:r>
              <a:rPr lang="en-US" sz="10157">
                <a:solidFill>
                  <a:srgbClr val="FBEAA5"/>
                </a:solidFill>
                <a:ea typeface="Poppins Bold"/>
              </a:rPr>
              <a:t>🪴</a:t>
            </a:r>
          </a:p>
        </p:txBody>
      </p:sp>
      <p:sp>
        <p:nvSpPr>
          <p:cNvPr id="6" name="TextBox 6"/>
          <p:cNvSpPr txBox="1"/>
          <p:nvPr/>
        </p:nvSpPr>
        <p:spPr>
          <a:xfrm>
            <a:off x="9460322" y="8035035"/>
            <a:ext cx="1771204" cy="1666276"/>
          </a:xfrm>
          <a:prstGeom prst="rect">
            <a:avLst/>
          </a:prstGeom>
        </p:spPr>
        <p:txBody>
          <a:bodyPr lIns="0" tIns="0" rIns="0" bIns="0" rtlCol="0" anchor="t">
            <a:spAutoFit/>
          </a:bodyPr>
          <a:lstStyle/>
          <a:p>
            <a:pPr algn="ctr">
              <a:lnSpc>
                <a:spcPts val="12493"/>
              </a:lnSpc>
              <a:spcBef>
                <a:spcPct val="0"/>
              </a:spcBef>
            </a:pPr>
            <a:r>
              <a:rPr lang="en-US" sz="10157">
                <a:solidFill>
                  <a:srgbClr val="FBEAA5"/>
                </a:solidFill>
                <a:ea typeface="Poppins Bold"/>
              </a:rPr>
              <a:t>👟</a:t>
            </a:r>
          </a:p>
        </p:txBody>
      </p:sp>
      <p:sp>
        <p:nvSpPr>
          <p:cNvPr id="7" name="TextBox 7"/>
          <p:cNvSpPr txBox="1"/>
          <p:nvPr/>
        </p:nvSpPr>
        <p:spPr>
          <a:xfrm>
            <a:off x="7393843" y="8035035"/>
            <a:ext cx="1771204" cy="1666276"/>
          </a:xfrm>
          <a:prstGeom prst="rect">
            <a:avLst/>
          </a:prstGeom>
        </p:spPr>
        <p:txBody>
          <a:bodyPr lIns="0" tIns="0" rIns="0" bIns="0" rtlCol="0" anchor="t">
            <a:spAutoFit/>
          </a:bodyPr>
          <a:lstStyle/>
          <a:p>
            <a:pPr algn="ctr">
              <a:lnSpc>
                <a:spcPts val="12493"/>
              </a:lnSpc>
              <a:spcBef>
                <a:spcPct val="0"/>
              </a:spcBef>
            </a:pPr>
            <a:r>
              <a:rPr lang="en-US" sz="10157">
                <a:solidFill>
                  <a:srgbClr val="FBEAA5"/>
                </a:solidFill>
                <a:ea typeface="Poppins Bold"/>
              </a:rPr>
              <a:t>🏈</a:t>
            </a:r>
          </a:p>
        </p:txBody>
      </p:sp>
      <p:sp>
        <p:nvSpPr>
          <p:cNvPr id="8" name="TextBox 8"/>
          <p:cNvSpPr txBox="1"/>
          <p:nvPr/>
        </p:nvSpPr>
        <p:spPr>
          <a:xfrm>
            <a:off x="11526800" y="8035035"/>
            <a:ext cx="1771204" cy="1666276"/>
          </a:xfrm>
          <a:prstGeom prst="rect">
            <a:avLst/>
          </a:prstGeom>
        </p:spPr>
        <p:txBody>
          <a:bodyPr lIns="0" tIns="0" rIns="0" bIns="0" rtlCol="0" anchor="t">
            <a:spAutoFit/>
          </a:bodyPr>
          <a:lstStyle/>
          <a:p>
            <a:pPr algn="ctr">
              <a:lnSpc>
                <a:spcPts val="12493"/>
              </a:lnSpc>
              <a:spcBef>
                <a:spcPct val="0"/>
              </a:spcBef>
            </a:pPr>
            <a:r>
              <a:rPr lang="en-US" sz="10157">
                <a:solidFill>
                  <a:srgbClr val="FBEAA5"/>
                </a:solidFill>
                <a:ea typeface="Poppins Bold"/>
              </a:rPr>
              <a:t>🎨</a:t>
            </a:r>
          </a:p>
        </p:txBody>
      </p:sp>
      <p:sp>
        <p:nvSpPr>
          <p:cNvPr id="9" name="TextBox 9"/>
          <p:cNvSpPr txBox="1"/>
          <p:nvPr/>
        </p:nvSpPr>
        <p:spPr>
          <a:xfrm>
            <a:off x="13593279" y="8035035"/>
            <a:ext cx="1771204" cy="1666276"/>
          </a:xfrm>
          <a:prstGeom prst="rect">
            <a:avLst/>
          </a:prstGeom>
        </p:spPr>
        <p:txBody>
          <a:bodyPr lIns="0" tIns="0" rIns="0" bIns="0" rtlCol="0" anchor="t">
            <a:spAutoFit/>
          </a:bodyPr>
          <a:lstStyle/>
          <a:p>
            <a:pPr algn="ctr">
              <a:lnSpc>
                <a:spcPts val="12493"/>
              </a:lnSpc>
              <a:spcBef>
                <a:spcPct val="0"/>
              </a:spcBef>
            </a:pPr>
            <a:r>
              <a:rPr lang="en-US" sz="10157">
                <a:solidFill>
                  <a:srgbClr val="FBEAA5"/>
                </a:solidFill>
                <a:ea typeface="Poppins Bold"/>
              </a:rPr>
              <a:t>🎮</a:t>
            </a:r>
          </a:p>
        </p:txBody>
      </p:sp>
      <p:sp>
        <p:nvSpPr>
          <p:cNvPr id="10" name="TextBox 10"/>
          <p:cNvSpPr txBox="1"/>
          <p:nvPr/>
        </p:nvSpPr>
        <p:spPr>
          <a:xfrm>
            <a:off x="15659757" y="8181260"/>
            <a:ext cx="1771204" cy="1666276"/>
          </a:xfrm>
          <a:prstGeom prst="rect">
            <a:avLst/>
          </a:prstGeom>
        </p:spPr>
        <p:txBody>
          <a:bodyPr lIns="0" tIns="0" rIns="0" bIns="0" rtlCol="0" anchor="t">
            <a:spAutoFit/>
          </a:bodyPr>
          <a:lstStyle/>
          <a:p>
            <a:pPr algn="ctr">
              <a:lnSpc>
                <a:spcPts val="12493"/>
              </a:lnSpc>
              <a:spcBef>
                <a:spcPct val="0"/>
              </a:spcBef>
            </a:pPr>
            <a:r>
              <a:rPr lang="en-US" sz="10157">
                <a:solidFill>
                  <a:srgbClr val="FBEAA5"/>
                </a:solidFill>
                <a:ea typeface="Poppins Bold"/>
              </a:rPr>
              <a:t>🍔</a:t>
            </a:r>
          </a:p>
        </p:txBody>
      </p:sp>
      <p:sp>
        <p:nvSpPr>
          <p:cNvPr id="11" name="TextBox 11"/>
          <p:cNvSpPr txBox="1"/>
          <p:nvPr/>
        </p:nvSpPr>
        <p:spPr>
          <a:xfrm rot="1468210">
            <a:off x="15095103" y="257321"/>
            <a:ext cx="2508116" cy="2355640"/>
          </a:xfrm>
          <a:prstGeom prst="rect">
            <a:avLst/>
          </a:prstGeom>
        </p:spPr>
        <p:txBody>
          <a:bodyPr lIns="0" tIns="0" rIns="0" bIns="0" rtlCol="0" anchor="t">
            <a:spAutoFit/>
          </a:bodyPr>
          <a:lstStyle/>
          <a:p>
            <a:pPr algn="ctr">
              <a:lnSpc>
                <a:spcPts val="17691"/>
              </a:lnSpc>
              <a:spcBef>
                <a:spcPct val="0"/>
              </a:spcBef>
            </a:pPr>
            <a:r>
              <a:rPr lang="en-US" sz="14383">
                <a:solidFill>
                  <a:srgbClr val="FBEAA5"/>
                </a:solidFill>
                <a:ea typeface="Poppins Bold"/>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414907" y="3433904"/>
            <a:ext cx="3458185" cy="2654157"/>
          </a:xfrm>
          <a:custGeom>
            <a:avLst/>
            <a:gdLst/>
            <a:ahLst/>
            <a:cxnLst/>
            <a:rect l="l" t="t" r="r" b="b"/>
            <a:pathLst>
              <a:path w="3458185" h="2654157">
                <a:moveTo>
                  <a:pt x="0" y="0"/>
                </a:moveTo>
                <a:lnTo>
                  <a:pt x="3458186" y="0"/>
                </a:lnTo>
                <a:lnTo>
                  <a:pt x="3458186" y="2654158"/>
                </a:lnTo>
                <a:lnTo>
                  <a:pt x="0" y="2654158"/>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0" y="1023428"/>
            <a:ext cx="18288000" cy="2237023"/>
          </a:xfrm>
          <a:prstGeom prst="rect">
            <a:avLst/>
          </a:prstGeom>
        </p:spPr>
        <p:txBody>
          <a:bodyPr lIns="0" tIns="0" rIns="0" bIns="0" rtlCol="0" anchor="t">
            <a:spAutoFit/>
          </a:bodyPr>
          <a:lstStyle/>
          <a:p>
            <a:pPr algn="ctr">
              <a:lnSpc>
                <a:spcPts val="16785"/>
              </a:lnSpc>
            </a:pPr>
            <a:r>
              <a:rPr lang="en-US" sz="17300">
                <a:solidFill>
                  <a:srgbClr val="FFCC1D"/>
                </a:solidFill>
                <a:latin typeface="Poppins Bold"/>
              </a:rPr>
              <a:t>Occupations</a:t>
            </a:r>
            <a:endParaRPr lang="en-US" sz="17300">
              <a:solidFill>
                <a:srgbClr val="FFCC1D"/>
              </a:solidFill>
              <a:latin typeface="Poppins Bold"/>
              <a:cs typeface="Poppins Bold"/>
            </a:endParaRPr>
          </a:p>
        </p:txBody>
      </p:sp>
      <p:sp>
        <p:nvSpPr>
          <p:cNvPr id="4" name="TextBox 4"/>
          <p:cNvSpPr txBox="1"/>
          <p:nvPr/>
        </p:nvSpPr>
        <p:spPr>
          <a:xfrm>
            <a:off x="0" y="6240462"/>
            <a:ext cx="18288000" cy="3194813"/>
          </a:xfrm>
          <a:prstGeom prst="rect">
            <a:avLst/>
          </a:prstGeom>
        </p:spPr>
        <p:txBody>
          <a:bodyPr lIns="0" tIns="0" rIns="0" bIns="0" rtlCol="0" anchor="t">
            <a:spAutoFit/>
          </a:bodyPr>
          <a:lstStyle/>
          <a:p>
            <a:pPr algn="ctr">
              <a:lnSpc>
                <a:spcPts val="11834"/>
              </a:lnSpc>
            </a:pPr>
            <a:r>
              <a:rPr lang="en-US" sz="12200">
                <a:solidFill>
                  <a:srgbClr val="F250BD"/>
                </a:solidFill>
                <a:latin typeface="Poppins Bold"/>
              </a:rPr>
              <a:t>Things that make life meaningful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866775"/>
            <a:ext cx="18288000" cy="6901652"/>
          </a:xfrm>
          <a:prstGeom prst="rect">
            <a:avLst/>
          </a:prstGeom>
        </p:spPr>
        <p:txBody>
          <a:bodyPr lIns="0" tIns="0" rIns="0" bIns="0" rtlCol="0" anchor="t">
            <a:spAutoFit/>
          </a:bodyPr>
          <a:lstStyle/>
          <a:p>
            <a:pPr algn="ctr">
              <a:lnSpc>
                <a:spcPts val="13478"/>
              </a:lnSpc>
            </a:pPr>
            <a:r>
              <a:rPr lang="en-US" sz="10650">
                <a:solidFill>
                  <a:srgbClr val="FFCC1D"/>
                </a:solidFill>
                <a:latin typeface="Poppins Bold"/>
              </a:rPr>
              <a:t>Imagine if you or the people you love couldn’t do the things they love to do anymore. </a:t>
            </a:r>
            <a:endParaRPr lang="en-US" sz="10650">
              <a:solidFill>
                <a:srgbClr val="FFCC1D"/>
              </a:solidFill>
              <a:latin typeface="Poppins Bold"/>
              <a:cs typeface="Poppins Bold"/>
            </a:endParaRPr>
          </a:p>
        </p:txBody>
      </p:sp>
      <p:sp>
        <p:nvSpPr>
          <p:cNvPr id="3" name="TextBox 3"/>
          <p:cNvSpPr txBox="1"/>
          <p:nvPr/>
        </p:nvSpPr>
        <p:spPr>
          <a:xfrm>
            <a:off x="1163689" y="8009522"/>
            <a:ext cx="1771204" cy="1666276"/>
          </a:xfrm>
          <a:prstGeom prst="rect">
            <a:avLst/>
          </a:prstGeom>
        </p:spPr>
        <p:txBody>
          <a:bodyPr lIns="0" tIns="0" rIns="0" bIns="0" rtlCol="0" anchor="t">
            <a:spAutoFit/>
          </a:bodyPr>
          <a:lstStyle/>
          <a:p>
            <a:pPr algn="ctr">
              <a:lnSpc>
                <a:spcPts val="12493"/>
              </a:lnSpc>
              <a:spcBef>
                <a:spcPct val="0"/>
              </a:spcBef>
            </a:pPr>
            <a:r>
              <a:rPr lang="en-US" sz="10157">
                <a:solidFill>
                  <a:srgbClr val="FBEAA5"/>
                </a:solidFill>
                <a:ea typeface="Poppins Bold"/>
              </a:rPr>
              <a:t>😢</a:t>
            </a:r>
          </a:p>
        </p:txBody>
      </p:sp>
      <p:sp>
        <p:nvSpPr>
          <p:cNvPr id="4" name="TextBox 4"/>
          <p:cNvSpPr txBox="1"/>
          <p:nvPr/>
        </p:nvSpPr>
        <p:spPr>
          <a:xfrm>
            <a:off x="12515104" y="8009522"/>
            <a:ext cx="1771204" cy="1666276"/>
          </a:xfrm>
          <a:prstGeom prst="rect">
            <a:avLst/>
          </a:prstGeom>
        </p:spPr>
        <p:txBody>
          <a:bodyPr lIns="0" tIns="0" rIns="0" bIns="0" rtlCol="0" anchor="t">
            <a:spAutoFit/>
          </a:bodyPr>
          <a:lstStyle/>
          <a:p>
            <a:pPr algn="ctr">
              <a:lnSpc>
                <a:spcPts val="12493"/>
              </a:lnSpc>
              <a:spcBef>
                <a:spcPct val="0"/>
              </a:spcBef>
            </a:pPr>
            <a:r>
              <a:rPr lang="en-US" sz="10157">
                <a:solidFill>
                  <a:srgbClr val="FBEAA5"/>
                </a:solidFill>
                <a:ea typeface="Poppins Bold"/>
              </a:rPr>
              <a:t>😭</a:t>
            </a:r>
          </a:p>
        </p:txBody>
      </p:sp>
      <p:sp>
        <p:nvSpPr>
          <p:cNvPr id="5" name="TextBox 5"/>
          <p:cNvSpPr txBox="1"/>
          <p:nvPr/>
        </p:nvSpPr>
        <p:spPr>
          <a:xfrm>
            <a:off x="6839097" y="8009522"/>
            <a:ext cx="1771204" cy="1666276"/>
          </a:xfrm>
          <a:prstGeom prst="rect">
            <a:avLst/>
          </a:prstGeom>
        </p:spPr>
        <p:txBody>
          <a:bodyPr lIns="0" tIns="0" rIns="0" bIns="0" rtlCol="0" anchor="t">
            <a:spAutoFit/>
          </a:bodyPr>
          <a:lstStyle/>
          <a:p>
            <a:pPr algn="ctr">
              <a:lnSpc>
                <a:spcPts val="12493"/>
              </a:lnSpc>
              <a:spcBef>
                <a:spcPct val="0"/>
              </a:spcBef>
            </a:pPr>
            <a:r>
              <a:rPr lang="en-US" sz="10157">
                <a:solidFill>
                  <a:srgbClr val="FBEAA5"/>
                </a:solidFill>
                <a:ea typeface="Poppins Bold"/>
              </a:rPr>
              <a:t>🥹</a:t>
            </a:r>
          </a:p>
        </p:txBody>
      </p:sp>
      <p:sp>
        <p:nvSpPr>
          <p:cNvPr id="6" name="TextBox 6"/>
          <p:cNvSpPr txBox="1"/>
          <p:nvPr/>
        </p:nvSpPr>
        <p:spPr>
          <a:xfrm>
            <a:off x="4001093" y="8009522"/>
            <a:ext cx="1771204" cy="1666276"/>
          </a:xfrm>
          <a:prstGeom prst="rect">
            <a:avLst/>
          </a:prstGeom>
        </p:spPr>
        <p:txBody>
          <a:bodyPr lIns="0" tIns="0" rIns="0" bIns="0" rtlCol="0" anchor="t">
            <a:spAutoFit/>
          </a:bodyPr>
          <a:lstStyle/>
          <a:p>
            <a:pPr algn="ctr">
              <a:lnSpc>
                <a:spcPts val="12493"/>
              </a:lnSpc>
              <a:spcBef>
                <a:spcPct val="0"/>
              </a:spcBef>
            </a:pPr>
            <a:r>
              <a:rPr lang="en-US" sz="10157">
                <a:solidFill>
                  <a:srgbClr val="FBEAA5"/>
                </a:solidFill>
                <a:ea typeface="Poppins Bold"/>
              </a:rPr>
              <a:t>😔</a:t>
            </a:r>
          </a:p>
        </p:txBody>
      </p:sp>
      <p:sp>
        <p:nvSpPr>
          <p:cNvPr id="7" name="TextBox 7"/>
          <p:cNvSpPr txBox="1"/>
          <p:nvPr/>
        </p:nvSpPr>
        <p:spPr>
          <a:xfrm>
            <a:off x="9677100" y="8009522"/>
            <a:ext cx="1771204" cy="1666276"/>
          </a:xfrm>
          <a:prstGeom prst="rect">
            <a:avLst/>
          </a:prstGeom>
        </p:spPr>
        <p:txBody>
          <a:bodyPr lIns="0" tIns="0" rIns="0" bIns="0" rtlCol="0" anchor="t">
            <a:spAutoFit/>
          </a:bodyPr>
          <a:lstStyle/>
          <a:p>
            <a:pPr algn="ctr">
              <a:lnSpc>
                <a:spcPts val="12493"/>
              </a:lnSpc>
              <a:spcBef>
                <a:spcPct val="0"/>
              </a:spcBef>
            </a:pPr>
            <a:r>
              <a:rPr lang="en-US" sz="10157">
                <a:solidFill>
                  <a:srgbClr val="FBEAA5"/>
                </a:solidFill>
                <a:ea typeface="Poppins Bold"/>
              </a:rPr>
              <a:t>☹️</a:t>
            </a:r>
          </a:p>
        </p:txBody>
      </p:sp>
      <p:sp>
        <p:nvSpPr>
          <p:cNvPr id="8" name="TextBox 8"/>
          <p:cNvSpPr txBox="1"/>
          <p:nvPr/>
        </p:nvSpPr>
        <p:spPr>
          <a:xfrm>
            <a:off x="15353107" y="8009522"/>
            <a:ext cx="1771204" cy="1666276"/>
          </a:xfrm>
          <a:prstGeom prst="rect">
            <a:avLst/>
          </a:prstGeom>
        </p:spPr>
        <p:txBody>
          <a:bodyPr lIns="0" tIns="0" rIns="0" bIns="0" rtlCol="0" anchor="t">
            <a:spAutoFit/>
          </a:bodyPr>
          <a:lstStyle/>
          <a:p>
            <a:pPr algn="ctr">
              <a:lnSpc>
                <a:spcPts val="12493"/>
              </a:lnSpc>
              <a:spcBef>
                <a:spcPct val="0"/>
              </a:spcBef>
            </a:pPr>
            <a:r>
              <a:rPr lang="en-US" sz="10157">
                <a:solidFill>
                  <a:srgbClr val="FBEAA5"/>
                </a:solidFill>
                <a:ea typeface="Poppins Bold"/>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848150"/>
            <a:ext cx="18288000" cy="6777011"/>
          </a:xfrm>
          <a:prstGeom prst="rect">
            <a:avLst/>
          </a:prstGeom>
        </p:spPr>
        <p:txBody>
          <a:bodyPr lIns="0" tIns="0" rIns="0" bIns="0" rtlCol="0" anchor="t">
            <a:spAutoFit/>
          </a:bodyPr>
          <a:lstStyle/>
          <a:p>
            <a:pPr algn="ctr">
              <a:lnSpc>
                <a:spcPts val="15198"/>
              </a:lnSpc>
            </a:pPr>
            <a:r>
              <a:rPr lang="en-US" sz="12356">
                <a:solidFill>
                  <a:srgbClr val="FECB1D"/>
                </a:solidFill>
                <a:latin typeface="Poppins Bold"/>
              </a:rPr>
              <a:t>Occupational Therapy</a:t>
            </a:r>
          </a:p>
          <a:p>
            <a:pPr algn="ctr">
              <a:lnSpc>
                <a:spcPts val="12493"/>
              </a:lnSpc>
            </a:pPr>
            <a:r>
              <a:rPr lang="en-US" sz="10150">
                <a:solidFill>
                  <a:srgbClr val="FBEAA5"/>
                </a:solidFill>
                <a:latin typeface="Poppins Semi-Bold"/>
              </a:rPr>
              <a:t> </a:t>
            </a:r>
            <a:r>
              <a:rPr lang="en-US" sz="10150">
                <a:solidFill>
                  <a:srgbClr val="FBEAA5"/>
                </a:solidFill>
                <a:latin typeface="Poppins"/>
                <a:cs typeface="Poppins"/>
              </a:rPr>
              <a:t>helps people </a:t>
            </a:r>
          </a:p>
          <a:p>
            <a:pPr algn="ctr">
              <a:lnSpc>
                <a:spcPts val="12493"/>
              </a:lnSpc>
            </a:pPr>
            <a:r>
              <a:rPr lang="en-US" sz="10150">
                <a:solidFill>
                  <a:srgbClr val="FBEAA5"/>
                </a:solidFill>
                <a:latin typeface="Poppins"/>
                <a:cs typeface="Poppins"/>
              </a:rPr>
              <a:t>do the things they need </a:t>
            </a:r>
          </a:p>
          <a:p>
            <a:pPr algn="ctr">
              <a:lnSpc>
                <a:spcPts val="12493"/>
              </a:lnSpc>
            </a:pPr>
            <a:r>
              <a:rPr lang="en-US" sz="10150">
                <a:solidFill>
                  <a:srgbClr val="FBEAA5"/>
                </a:solidFill>
                <a:latin typeface="Poppins"/>
                <a:cs typeface="Poppins"/>
              </a:rPr>
              <a:t>and want to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4888" y="-2633950"/>
            <a:ext cx="19460779" cy="12981961"/>
          </a:xfrm>
          <a:custGeom>
            <a:avLst/>
            <a:gdLst/>
            <a:ahLst/>
            <a:cxnLst/>
            <a:rect l="l" t="t" r="r" b="b"/>
            <a:pathLst>
              <a:path w="19460779" h="12981961">
                <a:moveTo>
                  <a:pt x="0" y="0"/>
                </a:moveTo>
                <a:lnTo>
                  <a:pt x="19460779" y="0"/>
                </a:lnTo>
                <a:lnTo>
                  <a:pt x="19460779" y="12981962"/>
                </a:lnTo>
                <a:lnTo>
                  <a:pt x="0" y="12981962"/>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C37EED0E-A35F-DA81-037B-EF3E5E7DB15F}"/>
              </a:ext>
            </a:extLst>
          </p:cNvPr>
          <p:cNvSpPr/>
          <p:nvPr/>
        </p:nvSpPr>
        <p:spPr>
          <a:xfrm>
            <a:off x="3810000" y="7429500"/>
            <a:ext cx="11049000" cy="2401445"/>
          </a:xfrm>
          <a:prstGeom prst="roundRect">
            <a:avLst/>
          </a:prstGeom>
          <a:solidFill>
            <a:srgbClr val="252158">
              <a:alpha val="5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145546" y="7847109"/>
            <a:ext cx="18288000" cy="1983836"/>
          </a:xfrm>
          <a:prstGeom prst="rect">
            <a:avLst/>
          </a:prstGeom>
        </p:spPr>
        <p:txBody>
          <a:bodyPr lIns="0" tIns="0" rIns="0" bIns="0" rtlCol="0" anchor="t">
            <a:spAutoFit/>
          </a:bodyPr>
          <a:lstStyle/>
          <a:p>
            <a:pPr algn="ctr">
              <a:lnSpc>
                <a:spcPts val="7429"/>
              </a:lnSpc>
            </a:pPr>
            <a:r>
              <a:rPr lang="en-US" sz="7008" dirty="0">
                <a:solidFill>
                  <a:srgbClr val="FFFFFF"/>
                </a:solidFill>
                <a:latin typeface="Poppins Bold"/>
              </a:rPr>
              <a:t>Support parents with </a:t>
            </a:r>
          </a:p>
          <a:p>
            <a:pPr algn="ctr">
              <a:lnSpc>
                <a:spcPts val="7429"/>
              </a:lnSpc>
            </a:pPr>
            <a:r>
              <a:rPr lang="en-US" sz="7008" dirty="0">
                <a:solidFill>
                  <a:srgbClr val="FFFFFF"/>
                </a:solidFill>
                <a:latin typeface="Poppins Bold"/>
              </a:rPr>
              <a:t>premature infants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908810"/>
            <a:ext cx="18288000" cy="12195810"/>
          </a:xfrm>
          <a:custGeom>
            <a:avLst/>
            <a:gdLst/>
            <a:ahLst/>
            <a:cxnLst/>
            <a:rect l="l" t="t" r="r" b="b"/>
            <a:pathLst>
              <a:path w="18288000" h="12195810">
                <a:moveTo>
                  <a:pt x="0" y="0"/>
                </a:moveTo>
                <a:lnTo>
                  <a:pt x="18288000" y="0"/>
                </a:lnTo>
                <a:lnTo>
                  <a:pt x="18288000" y="12195810"/>
                </a:lnTo>
                <a:lnTo>
                  <a:pt x="0" y="12195810"/>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996BB270-84D4-A387-0F8E-C7EC33239C26}"/>
              </a:ext>
            </a:extLst>
          </p:cNvPr>
          <p:cNvSpPr/>
          <p:nvPr/>
        </p:nvSpPr>
        <p:spPr>
          <a:xfrm>
            <a:off x="457200" y="6543502"/>
            <a:ext cx="17145000" cy="3402232"/>
          </a:xfrm>
          <a:prstGeom prst="roundRect">
            <a:avLst/>
          </a:prstGeom>
          <a:solidFill>
            <a:srgbClr val="252158">
              <a:alpha val="5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0" y="7022764"/>
            <a:ext cx="18288000" cy="2922970"/>
          </a:xfrm>
          <a:prstGeom prst="rect">
            <a:avLst/>
          </a:prstGeom>
        </p:spPr>
        <p:txBody>
          <a:bodyPr lIns="0" tIns="0" rIns="0" bIns="0" rtlCol="0" anchor="t">
            <a:spAutoFit/>
          </a:bodyPr>
          <a:lstStyle/>
          <a:p>
            <a:pPr algn="ctr">
              <a:lnSpc>
                <a:spcPts val="7429"/>
              </a:lnSpc>
            </a:pPr>
            <a:r>
              <a:rPr lang="en-US" sz="7008">
                <a:solidFill>
                  <a:srgbClr val="FFFFFF"/>
                </a:solidFill>
                <a:latin typeface="Poppins Bold"/>
              </a:rPr>
              <a:t>Help people experiencing homelessness learn how to access community resources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550568" y="-1107232"/>
            <a:ext cx="20838568" cy="12346732"/>
          </a:xfrm>
          <a:custGeom>
            <a:avLst/>
            <a:gdLst/>
            <a:ahLst/>
            <a:cxnLst/>
            <a:rect l="l" t="t" r="r" b="b"/>
            <a:pathLst>
              <a:path w="20838568" h="12346732">
                <a:moveTo>
                  <a:pt x="0" y="0"/>
                </a:moveTo>
                <a:lnTo>
                  <a:pt x="20838568" y="0"/>
                </a:lnTo>
                <a:lnTo>
                  <a:pt x="20838568" y="12346732"/>
                </a:lnTo>
                <a:lnTo>
                  <a:pt x="0" y="12346732"/>
                </a:lnTo>
                <a:lnTo>
                  <a:pt x="0" y="0"/>
                </a:lnTo>
                <a:close/>
              </a:path>
            </a:pathLst>
          </a:custGeom>
          <a:blipFill>
            <a:blip r:embed="rId3"/>
            <a:stretch>
              <a:fillRect t="-6259" b="-6259"/>
            </a:stretch>
          </a:blipFill>
        </p:spPr>
        <p:txBody>
          <a:bodyPr/>
          <a:lstStyle/>
          <a:p>
            <a:endParaRPr lang="en-US"/>
          </a:p>
        </p:txBody>
      </p:sp>
      <p:sp>
        <p:nvSpPr>
          <p:cNvPr id="4" name="Rectangle: Rounded Corners 3">
            <a:extLst>
              <a:ext uri="{FF2B5EF4-FFF2-40B4-BE49-F238E27FC236}">
                <a16:creationId xmlns:a16="http://schemas.microsoft.com/office/drawing/2014/main" id="{111FBB28-9BF7-2ED9-FAE0-6007D53AB933}"/>
              </a:ext>
            </a:extLst>
          </p:cNvPr>
          <p:cNvSpPr/>
          <p:nvPr/>
        </p:nvSpPr>
        <p:spPr>
          <a:xfrm>
            <a:off x="457200" y="7505700"/>
            <a:ext cx="17145000" cy="2440034"/>
          </a:xfrm>
          <a:prstGeom prst="roundRect">
            <a:avLst/>
          </a:prstGeom>
          <a:solidFill>
            <a:srgbClr val="252158">
              <a:alpha val="5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 name="TextBox 3"/>
          <p:cNvSpPr txBox="1"/>
          <p:nvPr/>
        </p:nvSpPr>
        <p:spPr>
          <a:xfrm>
            <a:off x="457200" y="7829935"/>
            <a:ext cx="17145000" cy="1983836"/>
          </a:xfrm>
          <a:prstGeom prst="rect">
            <a:avLst/>
          </a:prstGeom>
        </p:spPr>
        <p:txBody>
          <a:bodyPr wrap="square" lIns="0" tIns="0" rIns="0" bIns="0" rtlCol="0" anchor="t">
            <a:spAutoFit/>
          </a:bodyPr>
          <a:lstStyle/>
          <a:p>
            <a:pPr algn="ctr">
              <a:lnSpc>
                <a:spcPts val="7429"/>
              </a:lnSpc>
            </a:pPr>
            <a:r>
              <a:rPr lang="en-US" sz="7008">
                <a:solidFill>
                  <a:srgbClr val="FFFFFF"/>
                </a:solidFill>
                <a:latin typeface="Poppins Bold"/>
              </a:rPr>
              <a:t>Support child with autism to </a:t>
            </a:r>
          </a:p>
          <a:p>
            <a:pPr algn="ctr">
              <a:lnSpc>
                <a:spcPts val="7429"/>
              </a:lnSpc>
            </a:pPr>
            <a:r>
              <a:rPr lang="en-US" sz="7008">
                <a:solidFill>
                  <a:srgbClr val="FFFFFF"/>
                </a:solidFill>
                <a:latin typeface="Poppins Bold"/>
              </a:rPr>
              <a:t>participate in school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54241" y="-1121994"/>
            <a:ext cx="18542241" cy="12361494"/>
          </a:xfrm>
          <a:custGeom>
            <a:avLst/>
            <a:gdLst/>
            <a:ahLst/>
            <a:cxnLst/>
            <a:rect l="l" t="t" r="r" b="b"/>
            <a:pathLst>
              <a:path w="18542241" h="12361494">
                <a:moveTo>
                  <a:pt x="0" y="0"/>
                </a:moveTo>
                <a:lnTo>
                  <a:pt x="18542241" y="0"/>
                </a:lnTo>
                <a:lnTo>
                  <a:pt x="18542241" y="12361494"/>
                </a:lnTo>
                <a:lnTo>
                  <a:pt x="0" y="12361494"/>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1A9AF172-856B-08E1-D07C-C087DEDCDB02}"/>
              </a:ext>
            </a:extLst>
          </p:cNvPr>
          <p:cNvSpPr/>
          <p:nvPr/>
        </p:nvSpPr>
        <p:spPr>
          <a:xfrm>
            <a:off x="255680" y="506951"/>
            <a:ext cx="10439400" cy="4419600"/>
          </a:xfrm>
          <a:prstGeom prst="roundRect">
            <a:avLst/>
          </a:prstGeom>
          <a:solidFill>
            <a:srgbClr val="252158">
              <a:alpha val="5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0" y="410978"/>
            <a:ext cx="10695080" cy="4611547"/>
          </a:xfrm>
          <a:prstGeom prst="roundRect">
            <a:avLst/>
          </a:prstGeom>
        </p:spPr>
        <p:txBody>
          <a:bodyPr lIns="0" tIns="0" rIns="0" bIns="0" rtlCol="0" anchor="t">
            <a:spAutoFit/>
          </a:bodyPr>
          <a:lstStyle/>
          <a:p>
            <a:pPr algn="ctr">
              <a:lnSpc>
                <a:spcPts val="8055"/>
              </a:lnSpc>
            </a:pPr>
            <a:r>
              <a:rPr lang="en-US" sz="7599">
                <a:solidFill>
                  <a:srgbClr val="FFFFFF"/>
                </a:solidFill>
                <a:latin typeface="Poppins Bold"/>
              </a:rPr>
              <a:t>Help someone </a:t>
            </a:r>
          </a:p>
          <a:p>
            <a:pPr algn="ctr">
              <a:lnSpc>
                <a:spcPts val="8055"/>
              </a:lnSpc>
            </a:pPr>
            <a:r>
              <a:rPr lang="en-US" sz="7599">
                <a:solidFill>
                  <a:srgbClr val="FFFFFF"/>
                </a:solidFill>
                <a:latin typeface="Poppins Bold"/>
              </a:rPr>
              <a:t> using a wheelchair achieve greater independence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56310"/>
            <a:ext cx="18528203" cy="12359856"/>
          </a:xfrm>
          <a:custGeom>
            <a:avLst/>
            <a:gdLst/>
            <a:ahLst/>
            <a:cxnLst/>
            <a:rect l="l" t="t" r="r" b="b"/>
            <a:pathLst>
              <a:path w="18528203" h="12359856">
                <a:moveTo>
                  <a:pt x="0" y="0"/>
                </a:moveTo>
                <a:lnTo>
                  <a:pt x="18528203" y="0"/>
                </a:lnTo>
                <a:lnTo>
                  <a:pt x="18528203" y="12359856"/>
                </a:lnTo>
                <a:lnTo>
                  <a:pt x="0" y="12359856"/>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F6FE77A0-12BB-14CE-47B3-86D3427ACAE1}"/>
              </a:ext>
            </a:extLst>
          </p:cNvPr>
          <p:cNvSpPr/>
          <p:nvPr/>
        </p:nvSpPr>
        <p:spPr>
          <a:xfrm>
            <a:off x="2895600" y="8496300"/>
            <a:ext cx="12268200" cy="1449434"/>
          </a:xfrm>
          <a:prstGeom prst="roundRect">
            <a:avLst/>
          </a:prstGeom>
          <a:solidFill>
            <a:srgbClr val="252158">
              <a:alpha val="5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0" y="8745474"/>
            <a:ext cx="18288000" cy="1044702"/>
          </a:xfrm>
          <a:prstGeom prst="rect">
            <a:avLst/>
          </a:prstGeom>
        </p:spPr>
        <p:txBody>
          <a:bodyPr lIns="0" tIns="0" rIns="0" bIns="0" rtlCol="0" anchor="t">
            <a:spAutoFit/>
          </a:bodyPr>
          <a:lstStyle/>
          <a:p>
            <a:pPr algn="ctr">
              <a:lnSpc>
                <a:spcPts val="7429"/>
              </a:lnSpc>
            </a:pPr>
            <a:r>
              <a:rPr lang="en-US" sz="7008">
                <a:solidFill>
                  <a:srgbClr val="FFFFFF"/>
                </a:solidFill>
                <a:latin typeface="Poppins Bold"/>
              </a:rPr>
              <a:t>Substance use recovery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643264"/>
            <a:ext cx="18592921" cy="12403027"/>
          </a:xfrm>
          <a:custGeom>
            <a:avLst/>
            <a:gdLst/>
            <a:ahLst/>
            <a:cxnLst/>
            <a:rect l="l" t="t" r="r" b="b"/>
            <a:pathLst>
              <a:path w="18592921" h="12403027">
                <a:moveTo>
                  <a:pt x="0" y="0"/>
                </a:moveTo>
                <a:lnTo>
                  <a:pt x="18592921" y="0"/>
                </a:lnTo>
                <a:lnTo>
                  <a:pt x="18592921" y="12403028"/>
                </a:lnTo>
                <a:lnTo>
                  <a:pt x="0" y="12403028"/>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C97E4AD1-5980-A3D4-0A53-2BA2C1677982}"/>
              </a:ext>
            </a:extLst>
          </p:cNvPr>
          <p:cNvSpPr/>
          <p:nvPr/>
        </p:nvSpPr>
        <p:spPr>
          <a:xfrm>
            <a:off x="4267200" y="7505700"/>
            <a:ext cx="9525000" cy="2440034"/>
          </a:xfrm>
          <a:prstGeom prst="roundRect">
            <a:avLst/>
          </a:prstGeom>
          <a:solidFill>
            <a:srgbClr val="252158">
              <a:alpha val="5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0" y="7886782"/>
            <a:ext cx="18288000" cy="1983836"/>
          </a:xfrm>
          <a:prstGeom prst="rect">
            <a:avLst/>
          </a:prstGeom>
        </p:spPr>
        <p:txBody>
          <a:bodyPr lIns="0" tIns="0" rIns="0" bIns="0" rtlCol="0" anchor="t">
            <a:spAutoFit/>
          </a:bodyPr>
          <a:lstStyle/>
          <a:p>
            <a:pPr algn="ctr">
              <a:lnSpc>
                <a:spcPts val="7429"/>
              </a:lnSpc>
            </a:pPr>
            <a:r>
              <a:rPr lang="en-US" sz="7008">
                <a:solidFill>
                  <a:srgbClr val="FFFFFF"/>
                </a:solidFill>
                <a:latin typeface="Poppins Bold"/>
              </a:rPr>
              <a:t>Help older adults </a:t>
            </a:r>
          </a:p>
          <a:p>
            <a:pPr algn="ctr">
              <a:lnSpc>
                <a:spcPts val="7429"/>
              </a:lnSpc>
            </a:pPr>
            <a:r>
              <a:rPr lang="en-US" sz="7008">
                <a:solidFill>
                  <a:srgbClr val="FFFFFF"/>
                </a:solidFill>
                <a:latin typeface="Poppins Bold"/>
              </a:rPr>
              <a:t>age in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250BD"/>
        </a:solidFill>
        <a:effectLst/>
      </p:bgPr>
    </p:bg>
    <p:spTree>
      <p:nvGrpSpPr>
        <p:cNvPr id="1" name=""/>
        <p:cNvGrpSpPr/>
        <p:nvPr/>
      </p:nvGrpSpPr>
      <p:grpSpPr>
        <a:xfrm>
          <a:off x="0" y="0"/>
          <a:ext cx="0" cy="0"/>
          <a:chOff x="0" y="0"/>
          <a:chExt cx="0" cy="0"/>
        </a:xfrm>
      </p:grpSpPr>
      <p:sp>
        <p:nvSpPr>
          <p:cNvPr id="2" name="Freeform 2"/>
          <p:cNvSpPr/>
          <p:nvPr/>
        </p:nvSpPr>
        <p:spPr>
          <a:xfrm>
            <a:off x="860200" y="6636800"/>
            <a:ext cx="1579011" cy="1865524"/>
          </a:xfrm>
          <a:custGeom>
            <a:avLst/>
            <a:gdLst/>
            <a:ahLst/>
            <a:cxnLst/>
            <a:rect l="l" t="t" r="r" b="b"/>
            <a:pathLst>
              <a:path w="1579011" h="1865524">
                <a:moveTo>
                  <a:pt x="0" y="0"/>
                </a:moveTo>
                <a:lnTo>
                  <a:pt x="1579010" y="0"/>
                </a:lnTo>
                <a:lnTo>
                  <a:pt x="1579010" y="1865524"/>
                </a:lnTo>
                <a:lnTo>
                  <a:pt x="0" y="1865524"/>
                </a:lnTo>
                <a:lnTo>
                  <a:pt x="0" y="0"/>
                </a:lnTo>
                <a:close/>
              </a:path>
            </a:pathLst>
          </a:custGeom>
          <a:blipFill>
            <a:blip r:embed="rId3"/>
            <a:stretch>
              <a:fillRect l="-23348" t="-201446" r="-1034845"/>
            </a:stretch>
          </a:blipFill>
        </p:spPr>
        <p:txBody>
          <a:bodyPr/>
          <a:lstStyle/>
          <a:p>
            <a:endParaRPr lang="en-US"/>
          </a:p>
        </p:txBody>
      </p:sp>
      <p:sp>
        <p:nvSpPr>
          <p:cNvPr id="3" name="Freeform 3"/>
          <p:cNvSpPr/>
          <p:nvPr/>
        </p:nvSpPr>
        <p:spPr>
          <a:xfrm>
            <a:off x="2439210" y="4681282"/>
            <a:ext cx="1424408" cy="2888281"/>
          </a:xfrm>
          <a:custGeom>
            <a:avLst/>
            <a:gdLst/>
            <a:ahLst/>
            <a:cxnLst/>
            <a:rect l="l" t="t" r="r" b="b"/>
            <a:pathLst>
              <a:path w="1424408" h="2888281">
                <a:moveTo>
                  <a:pt x="0" y="0"/>
                </a:moveTo>
                <a:lnTo>
                  <a:pt x="1424408" y="0"/>
                </a:lnTo>
                <a:lnTo>
                  <a:pt x="1424408" y="2888280"/>
                </a:lnTo>
                <a:lnTo>
                  <a:pt x="0" y="2888280"/>
                </a:lnTo>
                <a:lnTo>
                  <a:pt x="0" y="0"/>
                </a:lnTo>
                <a:close/>
              </a:path>
            </a:pathLst>
          </a:custGeom>
          <a:blipFill>
            <a:blip r:embed="rId3"/>
            <a:stretch>
              <a:fillRect l="-134420" t="-94702" r="-1049481"/>
            </a:stretch>
          </a:blipFill>
        </p:spPr>
        <p:txBody>
          <a:bodyPr/>
          <a:lstStyle/>
          <a:p>
            <a:endParaRPr lang="en-US"/>
          </a:p>
        </p:txBody>
      </p:sp>
      <p:sp>
        <p:nvSpPr>
          <p:cNvPr id="4" name="Freeform 4"/>
          <p:cNvSpPr/>
          <p:nvPr/>
        </p:nvSpPr>
        <p:spPr>
          <a:xfrm>
            <a:off x="3768478" y="3176850"/>
            <a:ext cx="1376838" cy="3875360"/>
          </a:xfrm>
          <a:custGeom>
            <a:avLst/>
            <a:gdLst/>
            <a:ahLst/>
            <a:cxnLst/>
            <a:rect l="l" t="t" r="r" b="b"/>
            <a:pathLst>
              <a:path w="1376838" h="3875360">
                <a:moveTo>
                  <a:pt x="0" y="0"/>
                </a:moveTo>
                <a:lnTo>
                  <a:pt x="1376838" y="0"/>
                </a:lnTo>
                <a:lnTo>
                  <a:pt x="1376838" y="3875360"/>
                </a:lnTo>
                <a:lnTo>
                  <a:pt x="0" y="3875360"/>
                </a:lnTo>
                <a:lnTo>
                  <a:pt x="0" y="0"/>
                </a:lnTo>
                <a:close/>
              </a:path>
            </a:pathLst>
          </a:custGeom>
          <a:blipFill>
            <a:blip r:embed="rId3"/>
            <a:stretch>
              <a:fillRect l="-241851" t="-45110" r="-986409"/>
            </a:stretch>
          </a:blipFill>
        </p:spPr>
        <p:txBody>
          <a:bodyPr/>
          <a:lstStyle/>
          <a:p>
            <a:endParaRPr lang="en-US"/>
          </a:p>
        </p:txBody>
      </p:sp>
      <p:sp>
        <p:nvSpPr>
          <p:cNvPr id="5" name="Freeform 5"/>
          <p:cNvSpPr/>
          <p:nvPr/>
        </p:nvSpPr>
        <p:spPr>
          <a:xfrm>
            <a:off x="5402468" y="2037875"/>
            <a:ext cx="2173637" cy="4598925"/>
          </a:xfrm>
          <a:custGeom>
            <a:avLst/>
            <a:gdLst/>
            <a:ahLst/>
            <a:cxnLst/>
            <a:rect l="l" t="t" r="r" b="b"/>
            <a:pathLst>
              <a:path w="2173637" h="4598925">
                <a:moveTo>
                  <a:pt x="0" y="0"/>
                </a:moveTo>
                <a:lnTo>
                  <a:pt x="2173637" y="0"/>
                </a:lnTo>
                <a:lnTo>
                  <a:pt x="2173637" y="4598925"/>
                </a:lnTo>
                <a:lnTo>
                  <a:pt x="0" y="4598925"/>
                </a:lnTo>
                <a:lnTo>
                  <a:pt x="0" y="0"/>
                </a:lnTo>
                <a:close/>
              </a:path>
            </a:pathLst>
          </a:custGeom>
          <a:blipFill>
            <a:blip r:embed="rId3"/>
            <a:stretch>
              <a:fillRect l="-213378" t="-22279" r="-527976"/>
            </a:stretch>
          </a:blipFill>
        </p:spPr>
        <p:txBody>
          <a:bodyPr/>
          <a:lstStyle/>
          <a:p>
            <a:endParaRPr lang="en-US"/>
          </a:p>
        </p:txBody>
      </p:sp>
      <p:sp>
        <p:nvSpPr>
          <p:cNvPr id="6" name="Freeform 6"/>
          <p:cNvSpPr/>
          <p:nvPr/>
        </p:nvSpPr>
        <p:spPr>
          <a:xfrm>
            <a:off x="8112518" y="1028700"/>
            <a:ext cx="2221207" cy="5124074"/>
          </a:xfrm>
          <a:custGeom>
            <a:avLst/>
            <a:gdLst/>
            <a:ahLst/>
            <a:cxnLst/>
            <a:rect l="l" t="t" r="r" b="b"/>
            <a:pathLst>
              <a:path w="2221207" h="5124074">
                <a:moveTo>
                  <a:pt x="0" y="0"/>
                </a:moveTo>
                <a:lnTo>
                  <a:pt x="2221206" y="0"/>
                </a:lnTo>
                <a:lnTo>
                  <a:pt x="2221206" y="5124074"/>
                </a:lnTo>
                <a:lnTo>
                  <a:pt x="0" y="5124074"/>
                </a:lnTo>
                <a:lnTo>
                  <a:pt x="0" y="0"/>
                </a:lnTo>
                <a:close/>
              </a:path>
            </a:pathLst>
          </a:custGeom>
          <a:blipFill>
            <a:blip r:embed="rId3"/>
            <a:stretch>
              <a:fillRect l="-311072" t="-9747" r="-412264"/>
            </a:stretch>
          </a:blipFill>
        </p:spPr>
        <p:txBody>
          <a:bodyPr/>
          <a:lstStyle/>
          <a:p>
            <a:endParaRPr lang="en-US"/>
          </a:p>
        </p:txBody>
      </p:sp>
      <p:sp>
        <p:nvSpPr>
          <p:cNvPr id="7" name="Freeform 7"/>
          <p:cNvSpPr/>
          <p:nvPr/>
        </p:nvSpPr>
        <p:spPr>
          <a:xfrm>
            <a:off x="10867124" y="1631651"/>
            <a:ext cx="1733613" cy="5124074"/>
          </a:xfrm>
          <a:custGeom>
            <a:avLst/>
            <a:gdLst/>
            <a:ahLst/>
            <a:cxnLst/>
            <a:rect l="l" t="t" r="r" b="b"/>
            <a:pathLst>
              <a:path w="1733613" h="5124074">
                <a:moveTo>
                  <a:pt x="0" y="0"/>
                </a:moveTo>
                <a:lnTo>
                  <a:pt x="1733614" y="0"/>
                </a:lnTo>
                <a:lnTo>
                  <a:pt x="1733614" y="5124074"/>
                </a:lnTo>
                <a:lnTo>
                  <a:pt x="0" y="5124074"/>
                </a:lnTo>
                <a:lnTo>
                  <a:pt x="0" y="0"/>
                </a:lnTo>
                <a:close/>
              </a:path>
            </a:pathLst>
          </a:custGeom>
          <a:blipFill>
            <a:blip r:embed="rId3"/>
            <a:stretch>
              <a:fillRect l="-525472" t="-9747" r="-429433"/>
            </a:stretch>
          </a:blipFill>
        </p:spPr>
        <p:txBody>
          <a:bodyPr/>
          <a:lstStyle/>
          <a:p>
            <a:endParaRPr lang="en-US"/>
          </a:p>
        </p:txBody>
      </p:sp>
      <p:sp>
        <p:nvSpPr>
          <p:cNvPr id="8" name="Freeform 8"/>
          <p:cNvSpPr/>
          <p:nvPr/>
        </p:nvSpPr>
        <p:spPr>
          <a:xfrm>
            <a:off x="12768323" y="2951555"/>
            <a:ext cx="1745286" cy="5124074"/>
          </a:xfrm>
          <a:custGeom>
            <a:avLst/>
            <a:gdLst/>
            <a:ahLst/>
            <a:cxnLst/>
            <a:rect l="l" t="t" r="r" b="b"/>
            <a:pathLst>
              <a:path w="1745286" h="5124074">
                <a:moveTo>
                  <a:pt x="0" y="0"/>
                </a:moveTo>
                <a:lnTo>
                  <a:pt x="1745287" y="0"/>
                </a:lnTo>
                <a:lnTo>
                  <a:pt x="1745287" y="5124074"/>
                </a:lnTo>
                <a:lnTo>
                  <a:pt x="0" y="5124074"/>
                </a:lnTo>
                <a:lnTo>
                  <a:pt x="0" y="0"/>
                </a:lnTo>
                <a:close/>
              </a:path>
            </a:pathLst>
          </a:custGeom>
          <a:blipFill>
            <a:blip r:embed="rId3"/>
            <a:stretch>
              <a:fillRect l="-620775" t="-9747" r="-327075"/>
            </a:stretch>
          </a:blipFill>
        </p:spPr>
        <p:txBody>
          <a:bodyPr/>
          <a:lstStyle/>
          <a:p>
            <a:endParaRPr lang="en-US"/>
          </a:p>
        </p:txBody>
      </p:sp>
      <p:sp>
        <p:nvSpPr>
          <p:cNvPr id="9" name="Freeform 9"/>
          <p:cNvSpPr/>
          <p:nvPr/>
        </p:nvSpPr>
        <p:spPr>
          <a:xfrm>
            <a:off x="14957070" y="4490173"/>
            <a:ext cx="2470730" cy="5124074"/>
          </a:xfrm>
          <a:custGeom>
            <a:avLst/>
            <a:gdLst/>
            <a:ahLst/>
            <a:cxnLst/>
            <a:rect l="l" t="t" r="r" b="b"/>
            <a:pathLst>
              <a:path w="2470730" h="5124074">
                <a:moveTo>
                  <a:pt x="0" y="0"/>
                </a:moveTo>
                <a:lnTo>
                  <a:pt x="2470730" y="0"/>
                </a:lnTo>
                <a:lnTo>
                  <a:pt x="2470730" y="5124074"/>
                </a:lnTo>
                <a:lnTo>
                  <a:pt x="0" y="5124074"/>
                </a:lnTo>
                <a:lnTo>
                  <a:pt x="0" y="0"/>
                </a:lnTo>
                <a:close/>
              </a:path>
            </a:pathLst>
          </a:custGeom>
          <a:blipFill>
            <a:blip r:embed="rId3"/>
            <a:stretch>
              <a:fillRect l="-507337" t="-9747" r="-132848"/>
            </a:stretch>
          </a:blipFill>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754331"/>
            <a:ext cx="18288000" cy="1826975"/>
          </a:xfrm>
          <a:prstGeom prst="rect">
            <a:avLst/>
          </a:prstGeom>
        </p:spPr>
        <p:txBody>
          <a:bodyPr lIns="0" tIns="0" rIns="0" bIns="0" rtlCol="0" anchor="t">
            <a:spAutoFit/>
          </a:bodyPr>
          <a:lstStyle/>
          <a:p>
            <a:pPr algn="ctr">
              <a:lnSpc>
                <a:spcPts val="14979"/>
              </a:lnSpc>
            </a:pPr>
            <a:r>
              <a:rPr lang="en-US" sz="10699">
                <a:solidFill>
                  <a:srgbClr val="FFCC1D"/>
                </a:solidFill>
                <a:latin typeface="Poppins Bold"/>
              </a:rPr>
              <a:t>Occupational Therapy is </a:t>
            </a:r>
          </a:p>
        </p:txBody>
      </p:sp>
      <p:sp>
        <p:nvSpPr>
          <p:cNvPr id="3" name="TextBox 3"/>
          <p:cNvSpPr txBox="1"/>
          <p:nvPr/>
        </p:nvSpPr>
        <p:spPr>
          <a:xfrm>
            <a:off x="0" y="3841055"/>
            <a:ext cx="18288000" cy="2954757"/>
          </a:xfrm>
          <a:prstGeom prst="rect">
            <a:avLst/>
          </a:prstGeom>
        </p:spPr>
        <p:txBody>
          <a:bodyPr lIns="0" tIns="0" rIns="0" bIns="0" rtlCol="0" anchor="t">
            <a:spAutoFit/>
          </a:bodyPr>
          <a:lstStyle/>
          <a:p>
            <a:pPr algn="ctr">
              <a:lnSpc>
                <a:spcPts val="22974"/>
              </a:lnSpc>
            </a:pPr>
            <a:r>
              <a:rPr lang="en-US" sz="16410">
                <a:solidFill>
                  <a:srgbClr val="F250BD"/>
                </a:solidFill>
                <a:latin typeface="Poppins Bold"/>
              </a:rPr>
              <a:t>HOLISTIC</a:t>
            </a:r>
          </a:p>
        </p:txBody>
      </p:sp>
      <p:sp>
        <p:nvSpPr>
          <p:cNvPr id="4" name="TextBox 4"/>
          <p:cNvSpPr txBox="1"/>
          <p:nvPr/>
        </p:nvSpPr>
        <p:spPr>
          <a:xfrm>
            <a:off x="0" y="9247043"/>
            <a:ext cx="15884144" cy="684516"/>
          </a:xfrm>
          <a:prstGeom prst="rect">
            <a:avLst/>
          </a:prstGeom>
        </p:spPr>
        <p:txBody>
          <a:bodyPr lIns="0" tIns="0" rIns="0" bIns="0" rtlCol="0" anchor="t">
            <a:spAutoFit/>
          </a:bodyPr>
          <a:lstStyle/>
          <a:p>
            <a:pPr algn="r">
              <a:lnSpc>
                <a:spcPts val="5320"/>
              </a:lnSpc>
            </a:pPr>
            <a:r>
              <a:rPr lang="en-US" sz="3800">
                <a:solidFill>
                  <a:srgbClr val="FBEAA5"/>
                </a:solidFill>
                <a:latin typeface="Poppins Bold"/>
              </a:rPr>
              <a:t>What does that even mean?....</a:t>
            </a:r>
          </a:p>
        </p:txBody>
      </p:sp>
      <p:sp>
        <p:nvSpPr>
          <p:cNvPr id="5" name="TextBox 5"/>
          <p:cNvSpPr txBox="1"/>
          <p:nvPr/>
        </p:nvSpPr>
        <p:spPr>
          <a:xfrm>
            <a:off x="15460408" y="7674321"/>
            <a:ext cx="2536119" cy="2389552"/>
          </a:xfrm>
          <a:prstGeom prst="rect">
            <a:avLst/>
          </a:prstGeom>
        </p:spPr>
        <p:txBody>
          <a:bodyPr lIns="0" tIns="0" rIns="0" bIns="0" rtlCol="0" anchor="t">
            <a:spAutoFit/>
          </a:bodyPr>
          <a:lstStyle/>
          <a:p>
            <a:pPr algn="ctr">
              <a:lnSpc>
                <a:spcPts val="17888"/>
              </a:lnSpc>
              <a:spcBef>
                <a:spcPct val="0"/>
              </a:spcBef>
            </a:pPr>
            <a:r>
              <a:rPr lang="en-US" sz="14543">
                <a:solidFill>
                  <a:srgbClr val="FFFFFF"/>
                </a:solidFill>
                <a:ea typeface="Poppins Bold"/>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728761"/>
            <a:ext cx="6651259" cy="1125856"/>
          </a:xfrm>
          <a:prstGeom prst="rect">
            <a:avLst/>
          </a:prstGeom>
        </p:spPr>
        <p:txBody>
          <a:bodyPr lIns="0" tIns="0" rIns="0" bIns="0" rtlCol="0" anchor="t">
            <a:spAutoFit/>
          </a:bodyPr>
          <a:lstStyle/>
          <a:p>
            <a:pPr algn="r">
              <a:lnSpc>
                <a:spcPts val="8819"/>
              </a:lnSpc>
            </a:pPr>
            <a:r>
              <a:rPr lang="en-US" sz="6299">
                <a:solidFill>
                  <a:srgbClr val="F250BD"/>
                </a:solidFill>
                <a:latin typeface="Poppins Bold"/>
              </a:rPr>
              <a:t>Cognitive</a:t>
            </a:r>
          </a:p>
        </p:txBody>
      </p:sp>
      <p:sp>
        <p:nvSpPr>
          <p:cNvPr id="3" name="Freeform 3"/>
          <p:cNvSpPr/>
          <p:nvPr/>
        </p:nvSpPr>
        <p:spPr>
          <a:xfrm>
            <a:off x="6649080" y="2568099"/>
            <a:ext cx="4989840" cy="5150803"/>
          </a:xfrm>
          <a:custGeom>
            <a:avLst/>
            <a:gdLst/>
            <a:ahLst/>
            <a:cxnLst/>
            <a:rect l="l" t="t" r="r" b="b"/>
            <a:pathLst>
              <a:path w="4989840" h="5150803">
                <a:moveTo>
                  <a:pt x="0" y="0"/>
                </a:moveTo>
                <a:lnTo>
                  <a:pt x="4989840" y="0"/>
                </a:lnTo>
                <a:lnTo>
                  <a:pt x="4989840" y="5150802"/>
                </a:lnTo>
                <a:lnTo>
                  <a:pt x="0" y="51508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7"/>
          <p:cNvSpPr txBox="1"/>
          <p:nvPr/>
        </p:nvSpPr>
        <p:spPr>
          <a:xfrm>
            <a:off x="12320556" y="4494847"/>
            <a:ext cx="5967444" cy="1125856"/>
          </a:xfrm>
          <a:prstGeom prst="rect">
            <a:avLst/>
          </a:prstGeom>
        </p:spPr>
        <p:txBody>
          <a:bodyPr lIns="0" tIns="0" rIns="0" bIns="0" rtlCol="0" anchor="t">
            <a:spAutoFit/>
          </a:bodyPr>
          <a:lstStyle/>
          <a:p>
            <a:pPr algn="l">
              <a:lnSpc>
                <a:spcPts val="8819"/>
              </a:lnSpc>
            </a:pPr>
            <a:r>
              <a:rPr lang="en-US" sz="6299">
                <a:solidFill>
                  <a:srgbClr val="F250BD"/>
                </a:solidFill>
                <a:latin typeface="Poppins Bold"/>
              </a:rPr>
              <a:t>Physical</a:t>
            </a:r>
          </a:p>
        </p:txBody>
      </p:sp>
      <p:sp>
        <p:nvSpPr>
          <p:cNvPr id="8" name="TextBox 8"/>
          <p:cNvSpPr txBox="1"/>
          <p:nvPr/>
        </p:nvSpPr>
        <p:spPr>
          <a:xfrm>
            <a:off x="0" y="8358707"/>
            <a:ext cx="18288000" cy="1125856"/>
          </a:xfrm>
          <a:prstGeom prst="rect">
            <a:avLst/>
          </a:prstGeom>
        </p:spPr>
        <p:txBody>
          <a:bodyPr lIns="0" tIns="0" rIns="0" bIns="0" rtlCol="0" anchor="t">
            <a:spAutoFit/>
          </a:bodyPr>
          <a:lstStyle/>
          <a:p>
            <a:pPr algn="ctr">
              <a:lnSpc>
                <a:spcPts val="8819"/>
              </a:lnSpc>
            </a:pPr>
            <a:r>
              <a:rPr lang="en-US" sz="6299">
                <a:solidFill>
                  <a:srgbClr val="F250BD"/>
                </a:solidFill>
                <a:latin typeface="Poppins Bold"/>
              </a:rPr>
              <a:t>Social </a:t>
            </a:r>
          </a:p>
        </p:txBody>
      </p:sp>
      <p:sp>
        <p:nvSpPr>
          <p:cNvPr id="9" name="TextBox 9"/>
          <p:cNvSpPr txBox="1"/>
          <p:nvPr/>
        </p:nvSpPr>
        <p:spPr>
          <a:xfrm>
            <a:off x="0" y="4494847"/>
            <a:ext cx="5784570" cy="1125856"/>
          </a:xfrm>
          <a:prstGeom prst="rect">
            <a:avLst/>
          </a:prstGeom>
        </p:spPr>
        <p:txBody>
          <a:bodyPr lIns="0" tIns="0" rIns="0" bIns="0" rtlCol="0" anchor="t">
            <a:spAutoFit/>
          </a:bodyPr>
          <a:lstStyle/>
          <a:p>
            <a:pPr algn="r">
              <a:lnSpc>
                <a:spcPts val="8819"/>
              </a:lnSpc>
            </a:pPr>
            <a:r>
              <a:rPr lang="en-US" sz="6299">
                <a:solidFill>
                  <a:srgbClr val="F250BD"/>
                </a:solidFill>
                <a:latin typeface="Poppins Bold"/>
              </a:rPr>
              <a:t>Sensory</a:t>
            </a:r>
          </a:p>
        </p:txBody>
      </p:sp>
      <p:sp>
        <p:nvSpPr>
          <p:cNvPr id="10" name="TextBox 10"/>
          <p:cNvSpPr txBox="1"/>
          <p:nvPr/>
        </p:nvSpPr>
        <p:spPr>
          <a:xfrm>
            <a:off x="12048495" y="7070248"/>
            <a:ext cx="6239505" cy="1125856"/>
          </a:xfrm>
          <a:prstGeom prst="rect">
            <a:avLst/>
          </a:prstGeom>
        </p:spPr>
        <p:txBody>
          <a:bodyPr lIns="0" tIns="0" rIns="0" bIns="0" rtlCol="0" anchor="t">
            <a:spAutoFit/>
          </a:bodyPr>
          <a:lstStyle/>
          <a:p>
            <a:pPr algn="l">
              <a:lnSpc>
                <a:spcPts val="8819"/>
              </a:lnSpc>
            </a:pPr>
            <a:r>
              <a:rPr lang="en-US" sz="6299">
                <a:solidFill>
                  <a:srgbClr val="F250BD"/>
                </a:solidFill>
                <a:latin typeface="Poppins Bold"/>
              </a:rPr>
              <a:t>Emotional</a:t>
            </a:r>
          </a:p>
        </p:txBody>
      </p:sp>
      <p:sp>
        <p:nvSpPr>
          <p:cNvPr id="11" name="TextBox 11"/>
          <p:cNvSpPr txBox="1"/>
          <p:nvPr/>
        </p:nvSpPr>
        <p:spPr>
          <a:xfrm>
            <a:off x="11638920" y="1728761"/>
            <a:ext cx="6649080" cy="1125856"/>
          </a:xfrm>
          <a:prstGeom prst="rect">
            <a:avLst/>
          </a:prstGeom>
        </p:spPr>
        <p:txBody>
          <a:bodyPr lIns="0" tIns="0" rIns="0" bIns="0" rtlCol="0" anchor="t">
            <a:spAutoFit/>
          </a:bodyPr>
          <a:lstStyle/>
          <a:p>
            <a:pPr algn="l">
              <a:lnSpc>
                <a:spcPts val="8819"/>
              </a:lnSpc>
            </a:pPr>
            <a:r>
              <a:rPr lang="en-US" sz="6299">
                <a:solidFill>
                  <a:srgbClr val="F250BD"/>
                </a:solidFill>
                <a:latin typeface="Poppins Bold"/>
              </a:rPr>
              <a:t>Occupations</a:t>
            </a:r>
          </a:p>
        </p:txBody>
      </p:sp>
      <p:sp>
        <p:nvSpPr>
          <p:cNvPr id="12" name="TextBox 12"/>
          <p:cNvSpPr txBox="1"/>
          <p:nvPr/>
        </p:nvSpPr>
        <p:spPr>
          <a:xfrm>
            <a:off x="0" y="7070248"/>
            <a:ext cx="6242022" cy="1125856"/>
          </a:xfrm>
          <a:prstGeom prst="rect">
            <a:avLst/>
          </a:prstGeom>
        </p:spPr>
        <p:txBody>
          <a:bodyPr lIns="0" tIns="0" rIns="0" bIns="0" rtlCol="0" anchor="t">
            <a:spAutoFit/>
          </a:bodyPr>
          <a:lstStyle/>
          <a:p>
            <a:pPr algn="ctr">
              <a:lnSpc>
                <a:spcPts val="8819"/>
              </a:lnSpc>
            </a:pPr>
            <a:r>
              <a:rPr lang="en-US" sz="6299">
                <a:solidFill>
                  <a:srgbClr val="F250BD"/>
                </a:solidFill>
                <a:latin typeface="Poppins Bold"/>
              </a:rPr>
              <a:t>Environment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677940" y="2191451"/>
            <a:ext cx="6310148" cy="6142978"/>
          </a:xfrm>
          <a:custGeom>
            <a:avLst/>
            <a:gdLst/>
            <a:ahLst/>
            <a:cxnLst/>
            <a:rect l="l" t="t" r="r" b="b"/>
            <a:pathLst>
              <a:path w="6310148" h="6142978">
                <a:moveTo>
                  <a:pt x="0" y="0"/>
                </a:moveTo>
                <a:lnTo>
                  <a:pt x="6310147" y="0"/>
                </a:lnTo>
                <a:lnTo>
                  <a:pt x="6310147" y="6142979"/>
                </a:lnTo>
                <a:lnTo>
                  <a:pt x="0" y="6142979"/>
                </a:lnTo>
                <a:lnTo>
                  <a:pt x="0" y="0"/>
                </a:lnTo>
                <a:close/>
              </a:path>
            </a:pathLst>
          </a:custGeom>
          <a:blipFill>
            <a:blip r:embed="rId3"/>
            <a:stretch>
              <a:fillRect r="-45843"/>
            </a:stretch>
          </a:blipFill>
        </p:spPr>
        <p:txBody>
          <a:bodyPr/>
          <a:lstStyle/>
          <a:p>
            <a:endParaRPr lang="en-US"/>
          </a:p>
        </p:txBody>
      </p:sp>
      <p:sp>
        <p:nvSpPr>
          <p:cNvPr id="3" name="TextBox 3"/>
          <p:cNvSpPr txBox="1"/>
          <p:nvPr/>
        </p:nvSpPr>
        <p:spPr>
          <a:xfrm>
            <a:off x="0" y="7208574"/>
            <a:ext cx="4761935" cy="1125856"/>
          </a:xfrm>
          <a:prstGeom prst="rect">
            <a:avLst/>
          </a:prstGeom>
        </p:spPr>
        <p:txBody>
          <a:bodyPr lIns="0" tIns="0" rIns="0" bIns="0" rtlCol="0" anchor="t">
            <a:spAutoFit/>
          </a:bodyPr>
          <a:lstStyle/>
          <a:p>
            <a:pPr algn="r">
              <a:lnSpc>
                <a:spcPts val="8819"/>
              </a:lnSpc>
            </a:pPr>
            <a:r>
              <a:rPr lang="en-US" sz="6299">
                <a:solidFill>
                  <a:srgbClr val="F250BD"/>
                </a:solidFill>
                <a:latin typeface="Poppins Bold"/>
              </a:rPr>
              <a:t>Physical</a:t>
            </a:r>
          </a:p>
        </p:txBody>
      </p:sp>
      <p:sp>
        <p:nvSpPr>
          <p:cNvPr id="4" name="TextBox 4"/>
          <p:cNvSpPr txBox="1"/>
          <p:nvPr/>
        </p:nvSpPr>
        <p:spPr>
          <a:xfrm>
            <a:off x="0" y="857250"/>
            <a:ext cx="4884287" cy="1125856"/>
          </a:xfrm>
          <a:prstGeom prst="rect">
            <a:avLst/>
          </a:prstGeom>
        </p:spPr>
        <p:txBody>
          <a:bodyPr lIns="0" tIns="0" rIns="0" bIns="0" rtlCol="0" anchor="t">
            <a:spAutoFit/>
          </a:bodyPr>
          <a:lstStyle/>
          <a:p>
            <a:pPr algn="r">
              <a:lnSpc>
                <a:spcPts val="8819"/>
              </a:lnSpc>
            </a:pPr>
            <a:r>
              <a:rPr lang="en-US" sz="6299">
                <a:solidFill>
                  <a:srgbClr val="F250BD"/>
                </a:solidFill>
                <a:latin typeface="Poppins Bold"/>
              </a:rPr>
              <a:t>Cognitive</a:t>
            </a:r>
          </a:p>
        </p:txBody>
      </p:sp>
      <p:sp>
        <p:nvSpPr>
          <p:cNvPr id="5" name="TextBox 5"/>
          <p:cNvSpPr txBox="1"/>
          <p:nvPr/>
        </p:nvSpPr>
        <p:spPr>
          <a:xfrm>
            <a:off x="12536238" y="4317887"/>
            <a:ext cx="5751762" cy="1125856"/>
          </a:xfrm>
          <a:prstGeom prst="rect">
            <a:avLst/>
          </a:prstGeom>
        </p:spPr>
        <p:txBody>
          <a:bodyPr lIns="0" tIns="0" rIns="0" bIns="0" rtlCol="0" anchor="t">
            <a:spAutoFit/>
          </a:bodyPr>
          <a:lstStyle/>
          <a:p>
            <a:pPr algn="l">
              <a:lnSpc>
                <a:spcPts val="8819"/>
              </a:lnSpc>
            </a:pPr>
            <a:r>
              <a:rPr lang="en-US" sz="6299">
                <a:solidFill>
                  <a:srgbClr val="F250BD"/>
                </a:solidFill>
                <a:latin typeface="Poppins Bold"/>
              </a:rPr>
              <a:t>Social</a:t>
            </a:r>
          </a:p>
        </p:txBody>
      </p:sp>
      <p:sp>
        <p:nvSpPr>
          <p:cNvPr id="6" name="TextBox 6"/>
          <p:cNvSpPr txBox="1"/>
          <p:nvPr/>
        </p:nvSpPr>
        <p:spPr>
          <a:xfrm>
            <a:off x="0" y="8191555"/>
            <a:ext cx="4761935" cy="888833"/>
          </a:xfrm>
          <a:prstGeom prst="rect">
            <a:avLst/>
          </a:prstGeom>
        </p:spPr>
        <p:txBody>
          <a:bodyPr lIns="0" tIns="0" rIns="0" bIns="0" rtlCol="0" anchor="t">
            <a:spAutoFit/>
          </a:bodyPr>
          <a:lstStyle/>
          <a:p>
            <a:pPr algn="r">
              <a:lnSpc>
                <a:spcPts val="7279"/>
              </a:lnSpc>
            </a:pPr>
            <a:r>
              <a:rPr lang="en-US" sz="5199">
                <a:solidFill>
                  <a:srgbClr val="FFCC1D"/>
                </a:solidFill>
                <a:latin typeface="Poppins Bold"/>
              </a:rPr>
              <a:t>Strengthen</a:t>
            </a:r>
          </a:p>
        </p:txBody>
      </p:sp>
      <p:sp>
        <p:nvSpPr>
          <p:cNvPr id="7" name="TextBox 7"/>
          <p:cNvSpPr txBox="1"/>
          <p:nvPr/>
        </p:nvSpPr>
        <p:spPr>
          <a:xfrm>
            <a:off x="12512864" y="5500733"/>
            <a:ext cx="5775136" cy="888833"/>
          </a:xfrm>
          <a:prstGeom prst="rect">
            <a:avLst/>
          </a:prstGeom>
        </p:spPr>
        <p:txBody>
          <a:bodyPr lIns="0" tIns="0" rIns="0" bIns="0" rtlCol="0" anchor="t">
            <a:spAutoFit/>
          </a:bodyPr>
          <a:lstStyle/>
          <a:p>
            <a:pPr algn="l">
              <a:lnSpc>
                <a:spcPts val="7279"/>
              </a:lnSpc>
            </a:pPr>
            <a:r>
              <a:rPr lang="en-US" sz="5199">
                <a:solidFill>
                  <a:srgbClr val="FFCC1D"/>
                </a:solidFill>
                <a:latin typeface="Poppins Bold"/>
              </a:rPr>
              <a:t>Connections</a:t>
            </a:r>
          </a:p>
        </p:txBody>
      </p:sp>
      <p:sp>
        <p:nvSpPr>
          <p:cNvPr id="8" name="TextBox 8"/>
          <p:cNvSpPr txBox="1"/>
          <p:nvPr/>
        </p:nvSpPr>
        <p:spPr>
          <a:xfrm>
            <a:off x="583911" y="1999183"/>
            <a:ext cx="4178024" cy="888833"/>
          </a:xfrm>
          <a:prstGeom prst="rect">
            <a:avLst/>
          </a:prstGeom>
        </p:spPr>
        <p:txBody>
          <a:bodyPr lIns="0" tIns="0" rIns="0" bIns="0" rtlCol="0" anchor="t">
            <a:spAutoFit/>
          </a:bodyPr>
          <a:lstStyle/>
          <a:p>
            <a:pPr algn="r">
              <a:lnSpc>
                <a:spcPts val="7279"/>
              </a:lnSpc>
            </a:pPr>
            <a:r>
              <a:rPr lang="en-US" sz="5199">
                <a:solidFill>
                  <a:srgbClr val="FFCC1D"/>
                </a:solidFill>
                <a:latin typeface="Poppins Bold"/>
              </a:rPr>
              <a:t>Memory</a:t>
            </a:r>
          </a:p>
        </p:txBody>
      </p:sp>
      <p:sp>
        <p:nvSpPr>
          <p:cNvPr id="9" name="TextBox 9"/>
          <p:cNvSpPr txBox="1"/>
          <p:nvPr/>
        </p:nvSpPr>
        <p:spPr>
          <a:xfrm>
            <a:off x="198486" y="2952953"/>
            <a:ext cx="4487315" cy="888833"/>
          </a:xfrm>
          <a:prstGeom prst="rect">
            <a:avLst/>
          </a:prstGeom>
        </p:spPr>
        <p:txBody>
          <a:bodyPr lIns="0" tIns="0" rIns="0" bIns="0" rtlCol="0" anchor="t">
            <a:spAutoFit/>
          </a:bodyPr>
          <a:lstStyle/>
          <a:p>
            <a:pPr algn="r">
              <a:lnSpc>
                <a:spcPts val="7279"/>
              </a:lnSpc>
            </a:pPr>
            <a:r>
              <a:rPr lang="en-US" sz="5199">
                <a:solidFill>
                  <a:srgbClr val="FFCC1D"/>
                </a:solidFill>
                <a:latin typeface="Poppins Bold"/>
              </a:rPr>
              <a:t>Attention</a:t>
            </a:r>
          </a:p>
        </p:txBody>
      </p:sp>
      <p:sp>
        <p:nvSpPr>
          <p:cNvPr id="10" name="TextBox 10"/>
          <p:cNvSpPr txBox="1"/>
          <p:nvPr/>
        </p:nvSpPr>
        <p:spPr>
          <a:xfrm>
            <a:off x="12385103" y="857250"/>
            <a:ext cx="5902897" cy="1125856"/>
          </a:xfrm>
          <a:prstGeom prst="rect">
            <a:avLst/>
          </a:prstGeom>
        </p:spPr>
        <p:txBody>
          <a:bodyPr lIns="0" tIns="0" rIns="0" bIns="0" rtlCol="0" anchor="t">
            <a:spAutoFit/>
          </a:bodyPr>
          <a:lstStyle/>
          <a:p>
            <a:pPr algn="l">
              <a:lnSpc>
                <a:spcPts val="8819"/>
              </a:lnSpc>
            </a:pPr>
            <a:r>
              <a:rPr lang="en-US" sz="6299">
                <a:solidFill>
                  <a:srgbClr val="F250BD"/>
                </a:solidFill>
                <a:latin typeface="Poppins Bold"/>
              </a:rPr>
              <a:t>Environment</a:t>
            </a:r>
          </a:p>
        </p:txBody>
      </p:sp>
      <p:sp>
        <p:nvSpPr>
          <p:cNvPr id="11" name="TextBox 11"/>
          <p:cNvSpPr txBox="1"/>
          <p:nvPr/>
        </p:nvSpPr>
        <p:spPr>
          <a:xfrm>
            <a:off x="12481967" y="1960760"/>
            <a:ext cx="5902897" cy="888833"/>
          </a:xfrm>
          <a:prstGeom prst="rect">
            <a:avLst/>
          </a:prstGeom>
        </p:spPr>
        <p:txBody>
          <a:bodyPr lIns="0" tIns="0" rIns="0" bIns="0" rtlCol="0" anchor="t">
            <a:spAutoFit/>
          </a:bodyPr>
          <a:lstStyle/>
          <a:p>
            <a:pPr algn="l">
              <a:lnSpc>
                <a:spcPts val="7279"/>
              </a:lnSpc>
            </a:pPr>
            <a:r>
              <a:rPr lang="en-US" sz="5199">
                <a:solidFill>
                  <a:srgbClr val="FFCC1D"/>
                </a:solidFill>
                <a:latin typeface="Poppins Bold"/>
              </a:rPr>
              <a:t>Modify</a:t>
            </a:r>
          </a:p>
        </p:txBody>
      </p:sp>
      <p:sp>
        <p:nvSpPr>
          <p:cNvPr id="12" name="TextBox 12"/>
          <p:cNvSpPr txBox="1"/>
          <p:nvPr/>
        </p:nvSpPr>
        <p:spPr>
          <a:xfrm>
            <a:off x="12481967" y="2933580"/>
            <a:ext cx="5902897" cy="888833"/>
          </a:xfrm>
          <a:prstGeom prst="rect">
            <a:avLst/>
          </a:prstGeom>
        </p:spPr>
        <p:txBody>
          <a:bodyPr lIns="0" tIns="0" rIns="0" bIns="0" rtlCol="0" anchor="t">
            <a:spAutoFit/>
          </a:bodyPr>
          <a:lstStyle/>
          <a:p>
            <a:pPr algn="l">
              <a:lnSpc>
                <a:spcPts val="7279"/>
              </a:lnSpc>
            </a:pPr>
            <a:r>
              <a:rPr lang="en-US" sz="5199">
                <a:solidFill>
                  <a:srgbClr val="FFCC1D"/>
                </a:solidFill>
                <a:latin typeface="Poppins Bold"/>
              </a:rPr>
              <a:t>Adapt</a:t>
            </a:r>
          </a:p>
        </p:txBody>
      </p:sp>
      <p:sp>
        <p:nvSpPr>
          <p:cNvPr id="13" name="TextBox 13"/>
          <p:cNvSpPr txBox="1"/>
          <p:nvPr/>
        </p:nvSpPr>
        <p:spPr>
          <a:xfrm>
            <a:off x="12640624" y="7029245"/>
            <a:ext cx="5647376" cy="1125856"/>
          </a:xfrm>
          <a:prstGeom prst="rect">
            <a:avLst/>
          </a:prstGeom>
        </p:spPr>
        <p:txBody>
          <a:bodyPr lIns="0" tIns="0" rIns="0" bIns="0" rtlCol="0" anchor="t">
            <a:spAutoFit/>
          </a:bodyPr>
          <a:lstStyle/>
          <a:p>
            <a:pPr algn="l">
              <a:lnSpc>
                <a:spcPts val="8819"/>
              </a:lnSpc>
            </a:pPr>
            <a:r>
              <a:rPr lang="en-US" sz="6299">
                <a:solidFill>
                  <a:srgbClr val="F250BD"/>
                </a:solidFill>
                <a:latin typeface="Poppins Bold"/>
              </a:rPr>
              <a:t>Emotional</a:t>
            </a:r>
          </a:p>
        </p:txBody>
      </p:sp>
      <p:sp>
        <p:nvSpPr>
          <p:cNvPr id="14" name="TextBox 14"/>
          <p:cNvSpPr txBox="1"/>
          <p:nvPr/>
        </p:nvSpPr>
        <p:spPr>
          <a:xfrm>
            <a:off x="12640624" y="8191555"/>
            <a:ext cx="5647376" cy="888833"/>
          </a:xfrm>
          <a:prstGeom prst="rect">
            <a:avLst/>
          </a:prstGeom>
        </p:spPr>
        <p:txBody>
          <a:bodyPr lIns="0" tIns="0" rIns="0" bIns="0" rtlCol="0" anchor="t">
            <a:spAutoFit/>
          </a:bodyPr>
          <a:lstStyle/>
          <a:p>
            <a:pPr algn="l">
              <a:lnSpc>
                <a:spcPts val="7279"/>
              </a:lnSpc>
            </a:pPr>
            <a:r>
              <a:rPr lang="en-US" sz="5150">
                <a:solidFill>
                  <a:srgbClr val="FFCC1D"/>
                </a:solidFill>
                <a:latin typeface="Poppins Bold"/>
              </a:rPr>
              <a:t>Safe</a:t>
            </a:r>
            <a:r>
              <a:rPr lang="en-US" sz="5150">
                <a:solidFill>
                  <a:srgbClr val="FBEAA5"/>
                </a:solidFill>
                <a:latin typeface="Poppins Bold"/>
              </a:rPr>
              <a:t> </a:t>
            </a:r>
            <a:r>
              <a:rPr lang="en-US" sz="5150">
                <a:solidFill>
                  <a:srgbClr val="FFC000"/>
                </a:solidFill>
                <a:latin typeface="Poppins Bold"/>
              </a:rPr>
              <a:t>space</a:t>
            </a:r>
          </a:p>
        </p:txBody>
      </p:sp>
      <p:sp>
        <p:nvSpPr>
          <p:cNvPr id="15" name="TextBox 15"/>
          <p:cNvSpPr txBox="1"/>
          <p:nvPr/>
        </p:nvSpPr>
        <p:spPr>
          <a:xfrm>
            <a:off x="-122353" y="4317887"/>
            <a:ext cx="4884287" cy="1125856"/>
          </a:xfrm>
          <a:prstGeom prst="rect">
            <a:avLst/>
          </a:prstGeom>
        </p:spPr>
        <p:txBody>
          <a:bodyPr lIns="0" tIns="0" rIns="0" bIns="0" rtlCol="0" anchor="t">
            <a:spAutoFit/>
          </a:bodyPr>
          <a:lstStyle/>
          <a:p>
            <a:pPr algn="r">
              <a:lnSpc>
                <a:spcPts val="8819"/>
              </a:lnSpc>
            </a:pPr>
            <a:r>
              <a:rPr lang="en-US" sz="6299">
                <a:solidFill>
                  <a:srgbClr val="F250BD"/>
                </a:solidFill>
                <a:latin typeface="Poppins Bold"/>
              </a:rPr>
              <a:t>Sensory</a:t>
            </a:r>
          </a:p>
        </p:txBody>
      </p:sp>
      <p:sp>
        <p:nvSpPr>
          <p:cNvPr id="16" name="TextBox 16"/>
          <p:cNvSpPr txBox="1"/>
          <p:nvPr/>
        </p:nvSpPr>
        <p:spPr>
          <a:xfrm>
            <a:off x="1028700" y="5500733"/>
            <a:ext cx="3645635" cy="888833"/>
          </a:xfrm>
          <a:prstGeom prst="rect">
            <a:avLst/>
          </a:prstGeom>
        </p:spPr>
        <p:txBody>
          <a:bodyPr lIns="0" tIns="0" rIns="0" bIns="0" rtlCol="0" anchor="t">
            <a:spAutoFit/>
          </a:bodyPr>
          <a:lstStyle/>
          <a:p>
            <a:pPr algn="r">
              <a:lnSpc>
                <a:spcPts val="7279"/>
              </a:lnSpc>
            </a:pPr>
            <a:r>
              <a:rPr lang="en-US" sz="5199">
                <a:solidFill>
                  <a:srgbClr val="FFCC1D"/>
                </a:solidFill>
                <a:latin typeface="Poppins Bold"/>
              </a:rPr>
              <a:t>Retrain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22812"/>
            <a:ext cx="18288000" cy="10209787"/>
          </a:xfrm>
          <a:prstGeom prst="rect">
            <a:avLst/>
          </a:prstGeom>
        </p:spPr>
        <p:txBody>
          <a:bodyPr lIns="0" tIns="0" rIns="0" bIns="0" rtlCol="0" anchor="t">
            <a:spAutoFit/>
          </a:bodyPr>
          <a:lstStyle/>
          <a:p>
            <a:pPr algn="ctr">
              <a:lnSpc>
                <a:spcPts val="14522"/>
              </a:lnSpc>
            </a:pPr>
            <a:r>
              <a:rPr lang="en-US" sz="10299">
                <a:solidFill>
                  <a:srgbClr val="FFCC1D"/>
                </a:solidFill>
                <a:latin typeface="Poppins Bold"/>
              </a:rPr>
              <a:t>A doctor will help save your life. </a:t>
            </a:r>
          </a:p>
          <a:p>
            <a:pPr algn="ctr">
              <a:lnSpc>
                <a:spcPts val="12972"/>
              </a:lnSpc>
            </a:pPr>
            <a:endParaRPr lang="en-US" sz="10299">
              <a:solidFill>
                <a:srgbClr val="FBEAA5"/>
              </a:solidFill>
              <a:latin typeface="Poppins Bold"/>
            </a:endParaRPr>
          </a:p>
          <a:p>
            <a:pPr algn="ctr">
              <a:lnSpc>
                <a:spcPts val="12462"/>
              </a:lnSpc>
            </a:pPr>
            <a:r>
              <a:rPr lang="en-US" sz="10299">
                <a:solidFill>
                  <a:srgbClr val="F250BD"/>
                </a:solidFill>
                <a:latin typeface="Poppins Bold"/>
              </a:rPr>
              <a:t>An occupational therapy practitioner will help you live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52500"/>
            <a:ext cx="18288000" cy="12192000"/>
          </a:xfrm>
          <a:custGeom>
            <a:avLst/>
            <a:gdLst/>
            <a:ahLst/>
            <a:cxnLst/>
            <a:rect l="l" t="t" r="r" b="b"/>
            <a:pathLst>
              <a:path w="18288000" h="12192000">
                <a:moveTo>
                  <a:pt x="0" y="0"/>
                </a:moveTo>
                <a:lnTo>
                  <a:pt x="18288000" y="0"/>
                </a:lnTo>
                <a:lnTo>
                  <a:pt x="18288000" y="12192000"/>
                </a:lnTo>
                <a:lnTo>
                  <a:pt x="0" y="12192000"/>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570D7C36-706D-1518-36D6-BE20B7BEF6C0}"/>
              </a:ext>
            </a:extLst>
          </p:cNvPr>
          <p:cNvSpPr/>
          <p:nvPr/>
        </p:nvSpPr>
        <p:spPr>
          <a:xfrm>
            <a:off x="152400" y="190500"/>
            <a:ext cx="10972800" cy="2535796"/>
          </a:xfrm>
          <a:prstGeom prst="roundRect">
            <a:avLst/>
          </a:prstGeom>
          <a:solidFill>
            <a:srgbClr val="FFCC1D">
              <a:alpha val="8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300864" y="662985"/>
            <a:ext cx="10663702" cy="2063311"/>
          </a:xfrm>
          <a:prstGeom prst="rect">
            <a:avLst/>
          </a:prstGeom>
        </p:spPr>
        <p:txBody>
          <a:bodyPr lIns="0" tIns="0" rIns="0" bIns="0" rtlCol="0" anchor="t">
            <a:spAutoFit/>
          </a:bodyPr>
          <a:lstStyle/>
          <a:p>
            <a:pPr algn="ctr">
              <a:lnSpc>
                <a:spcPts val="7734"/>
              </a:lnSpc>
            </a:pPr>
            <a:r>
              <a:rPr lang="en-US" sz="7296" b="1">
                <a:solidFill>
                  <a:srgbClr val="252158"/>
                </a:solidFill>
                <a:latin typeface="Poppins Heavy"/>
              </a:rPr>
              <a:t>Help people live their</a:t>
            </a:r>
          </a:p>
          <a:p>
            <a:pPr algn="ctr">
              <a:lnSpc>
                <a:spcPts val="7734"/>
              </a:lnSpc>
            </a:pPr>
            <a:r>
              <a:rPr lang="en-US" sz="7296" b="1">
                <a:solidFill>
                  <a:srgbClr val="252158"/>
                </a:solidFill>
                <a:latin typeface="Poppins Heavy"/>
              </a:rPr>
              <a:t>BEST LIVES!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979768"/>
            <a:ext cx="18288000" cy="4828576"/>
          </a:xfrm>
          <a:prstGeom prst="rect">
            <a:avLst/>
          </a:prstGeom>
        </p:spPr>
        <p:txBody>
          <a:bodyPr lIns="0" tIns="0" rIns="0" bIns="0" rtlCol="0" anchor="t">
            <a:spAutoFit/>
          </a:bodyPr>
          <a:lstStyle/>
          <a:p>
            <a:pPr algn="ctr">
              <a:lnSpc>
                <a:spcPts val="12493"/>
              </a:lnSpc>
            </a:pPr>
            <a:r>
              <a:rPr lang="en-US" sz="10157">
                <a:solidFill>
                  <a:srgbClr val="FFCC1D"/>
                </a:solidFill>
                <a:latin typeface="Poppins Bold"/>
              </a:rPr>
              <a:t> Occupational therapy </a:t>
            </a:r>
          </a:p>
          <a:p>
            <a:pPr algn="ctr">
              <a:lnSpc>
                <a:spcPts val="12493"/>
              </a:lnSpc>
            </a:pPr>
            <a:r>
              <a:rPr lang="en-US" sz="10157">
                <a:solidFill>
                  <a:srgbClr val="FFCC1D"/>
                </a:solidFill>
                <a:latin typeface="Poppins Bold"/>
              </a:rPr>
              <a:t>is in many </a:t>
            </a:r>
          </a:p>
          <a:p>
            <a:pPr algn="ctr">
              <a:lnSpc>
                <a:spcPts val="12493"/>
              </a:lnSpc>
            </a:pPr>
            <a:r>
              <a:rPr lang="en-US" sz="10157">
                <a:solidFill>
                  <a:srgbClr val="FFCC1D"/>
                </a:solidFill>
                <a:latin typeface="Poppins Bold"/>
              </a:rPr>
              <a:t>different places.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9910" y="-1145773"/>
            <a:ext cx="19046163" cy="12697442"/>
          </a:xfrm>
          <a:custGeom>
            <a:avLst/>
            <a:gdLst/>
            <a:ahLst/>
            <a:cxnLst/>
            <a:rect l="l" t="t" r="r" b="b"/>
            <a:pathLst>
              <a:path w="19046163" h="12697442">
                <a:moveTo>
                  <a:pt x="0" y="0"/>
                </a:moveTo>
                <a:lnTo>
                  <a:pt x="19046164" y="0"/>
                </a:lnTo>
                <a:lnTo>
                  <a:pt x="19046164" y="12697442"/>
                </a:lnTo>
                <a:lnTo>
                  <a:pt x="0" y="12697442"/>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6BA71DC6-AEC2-1A9F-80EC-7D92BE99577D}"/>
              </a:ext>
            </a:extLst>
          </p:cNvPr>
          <p:cNvSpPr/>
          <p:nvPr/>
        </p:nvSpPr>
        <p:spPr>
          <a:xfrm>
            <a:off x="666750" y="7886700"/>
            <a:ext cx="5341850" cy="1600200"/>
          </a:xfrm>
          <a:prstGeom prst="roundRect">
            <a:avLst/>
          </a:prstGeom>
          <a:solidFill>
            <a:srgbClr val="5344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666750" y="8155684"/>
            <a:ext cx="5341851" cy="2250831"/>
          </a:xfrm>
          <a:prstGeom prst="rect">
            <a:avLst/>
          </a:prstGeom>
        </p:spPr>
        <p:txBody>
          <a:bodyPr lIns="0" tIns="0" rIns="0" bIns="0" rtlCol="0" anchor="t">
            <a:spAutoFit/>
          </a:bodyPr>
          <a:lstStyle/>
          <a:p>
            <a:pPr algn="ctr">
              <a:lnSpc>
                <a:spcPts val="8448"/>
              </a:lnSpc>
            </a:pPr>
            <a:r>
              <a:rPr lang="en-US" sz="7950">
                <a:solidFill>
                  <a:srgbClr val="FFCC1D"/>
                </a:solidFill>
                <a:latin typeface="Poppins Bold"/>
              </a:rPr>
              <a:t>Hospitals</a:t>
            </a:r>
            <a:endParaRPr lang="en-US" sz="7950">
              <a:solidFill>
                <a:srgbClr val="FFCC1D"/>
              </a:solidFill>
              <a:latin typeface="Poppins Bold"/>
              <a:cs typeface="Poppins Bold"/>
            </a:endParaRPr>
          </a:p>
          <a:p>
            <a:pPr algn="ctr">
              <a:lnSpc>
                <a:spcPts val="8448"/>
              </a:lnSpc>
            </a:pPr>
            <a:endParaRPr lang="en-US" sz="7970">
              <a:solidFill>
                <a:srgbClr val="FBEAA5"/>
              </a:solidFill>
              <a:latin typeface="Poppins Bo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1577" y="-1060218"/>
            <a:ext cx="19138260" cy="12758840"/>
          </a:xfrm>
          <a:custGeom>
            <a:avLst/>
            <a:gdLst/>
            <a:ahLst/>
            <a:cxnLst/>
            <a:rect l="l" t="t" r="r" b="b"/>
            <a:pathLst>
              <a:path w="19138260" h="12758840">
                <a:moveTo>
                  <a:pt x="0" y="0"/>
                </a:moveTo>
                <a:lnTo>
                  <a:pt x="19138259" y="0"/>
                </a:lnTo>
                <a:lnTo>
                  <a:pt x="19138259" y="12758840"/>
                </a:lnTo>
                <a:lnTo>
                  <a:pt x="0" y="12758840"/>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375F40C2-7CAC-A70A-32C9-59F194BC98BC}"/>
              </a:ext>
            </a:extLst>
          </p:cNvPr>
          <p:cNvSpPr/>
          <p:nvPr/>
        </p:nvSpPr>
        <p:spPr>
          <a:xfrm>
            <a:off x="304800" y="257957"/>
            <a:ext cx="7239000" cy="1600200"/>
          </a:xfrm>
          <a:prstGeom prst="roundRect">
            <a:avLst/>
          </a:prstGeom>
          <a:solidFill>
            <a:srgbClr val="5344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74782" y="638495"/>
            <a:ext cx="8187044" cy="1091581"/>
          </a:xfrm>
          <a:prstGeom prst="rect">
            <a:avLst/>
          </a:prstGeom>
        </p:spPr>
        <p:txBody>
          <a:bodyPr lIns="0" tIns="0" rIns="0" bIns="0" rtlCol="0" anchor="t">
            <a:spAutoFit/>
          </a:bodyPr>
          <a:lstStyle/>
          <a:p>
            <a:pPr algn="ctr">
              <a:lnSpc>
                <a:spcPts val="8385"/>
              </a:lnSpc>
            </a:pPr>
            <a:r>
              <a:rPr lang="en-US" sz="7900">
                <a:solidFill>
                  <a:srgbClr val="FFC000"/>
                </a:solidFill>
                <a:latin typeface="Poppins Bold"/>
              </a:rPr>
              <a:t>Horse Farms</a:t>
            </a:r>
            <a:endParaRPr lang="en-US" sz="7900">
              <a:solidFill>
                <a:srgbClr val="FFC000"/>
              </a:solidFill>
              <a:latin typeface="Poppins Bold"/>
              <a:cs typeface="Poppins Bo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8390" y="-954405"/>
            <a:ext cx="18476390" cy="12321443"/>
          </a:xfrm>
          <a:custGeom>
            <a:avLst/>
            <a:gdLst/>
            <a:ahLst/>
            <a:cxnLst/>
            <a:rect l="l" t="t" r="r" b="b"/>
            <a:pathLst>
              <a:path w="18476390" h="12321443">
                <a:moveTo>
                  <a:pt x="0" y="0"/>
                </a:moveTo>
                <a:lnTo>
                  <a:pt x="18476390" y="0"/>
                </a:lnTo>
                <a:lnTo>
                  <a:pt x="18476390" y="12321443"/>
                </a:lnTo>
                <a:lnTo>
                  <a:pt x="0" y="12321443"/>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49250FDF-29AD-3429-440A-8FA2684CA45D}"/>
              </a:ext>
            </a:extLst>
          </p:cNvPr>
          <p:cNvSpPr/>
          <p:nvPr/>
        </p:nvSpPr>
        <p:spPr>
          <a:xfrm>
            <a:off x="64919" y="266700"/>
            <a:ext cx="5341850" cy="1600200"/>
          </a:xfrm>
          <a:prstGeom prst="roundRect">
            <a:avLst/>
          </a:prstGeom>
          <a:solidFill>
            <a:srgbClr val="5344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54578" y="656504"/>
            <a:ext cx="4962533" cy="1091581"/>
          </a:xfrm>
          <a:prstGeom prst="rect">
            <a:avLst/>
          </a:prstGeom>
        </p:spPr>
        <p:txBody>
          <a:bodyPr lIns="0" tIns="0" rIns="0" bIns="0" rtlCol="0" anchor="t">
            <a:spAutoFit/>
          </a:bodyPr>
          <a:lstStyle/>
          <a:p>
            <a:pPr algn="ctr">
              <a:lnSpc>
                <a:spcPts val="8385"/>
              </a:lnSpc>
            </a:pPr>
            <a:r>
              <a:rPr lang="en-US" sz="7900">
                <a:solidFill>
                  <a:srgbClr val="FFC000"/>
                </a:solidFill>
                <a:latin typeface="Poppins Bold"/>
              </a:rPr>
              <a:t>Schools</a:t>
            </a:r>
            <a:endParaRPr lang="en-US" sz="7900">
              <a:solidFill>
                <a:srgbClr val="FFC000"/>
              </a:solidFill>
              <a:latin typeface="Poppins Bold"/>
              <a:cs typeface="Poppins Bo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46315" y="-1116710"/>
            <a:ext cx="18737034" cy="12491356"/>
          </a:xfrm>
          <a:custGeom>
            <a:avLst/>
            <a:gdLst/>
            <a:ahLst/>
            <a:cxnLst/>
            <a:rect l="l" t="t" r="r" b="b"/>
            <a:pathLst>
              <a:path w="18737034" h="12491356">
                <a:moveTo>
                  <a:pt x="0" y="0"/>
                </a:moveTo>
                <a:lnTo>
                  <a:pt x="18737035" y="0"/>
                </a:lnTo>
                <a:lnTo>
                  <a:pt x="18737035" y="12491356"/>
                </a:lnTo>
                <a:lnTo>
                  <a:pt x="0" y="12491356"/>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4AC2C38F-81CC-CB1D-5DE1-5019D5DC7043}"/>
              </a:ext>
            </a:extLst>
          </p:cNvPr>
          <p:cNvSpPr/>
          <p:nvPr/>
        </p:nvSpPr>
        <p:spPr>
          <a:xfrm>
            <a:off x="533400" y="6896099"/>
            <a:ext cx="5341850" cy="2443383"/>
          </a:xfrm>
          <a:prstGeom prst="roundRect">
            <a:avLst/>
          </a:prstGeom>
          <a:solidFill>
            <a:srgbClr val="5344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560615" y="7115201"/>
            <a:ext cx="5313370" cy="2235167"/>
          </a:xfrm>
          <a:prstGeom prst="rect">
            <a:avLst/>
          </a:prstGeom>
        </p:spPr>
        <p:txBody>
          <a:bodyPr wrap="square" lIns="0" tIns="0" rIns="0" bIns="0" rtlCol="0" anchor="t">
            <a:spAutoFit/>
          </a:bodyPr>
          <a:lstStyle/>
          <a:p>
            <a:pPr algn="ctr">
              <a:lnSpc>
                <a:spcPts val="8385"/>
              </a:lnSpc>
            </a:pPr>
            <a:r>
              <a:rPr lang="en-US" sz="7900">
                <a:solidFill>
                  <a:srgbClr val="FFCC1D"/>
                </a:solidFill>
                <a:latin typeface="Poppins Bold"/>
              </a:rPr>
              <a:t>Nursing </a:t>
            </a:r>
            <a:endParaRPr lang="en-US" sz="7900">
              <a:solidFill>
                <a:srgbClr val="FFCC1D"/>
              </a:solidFill>
              <a:latin typeface="Poppins Bold"/>
              <a:cs typeface="Poppins Bold"/>
            </a:endParaRPr>
          </a:p>
          <a:p>
            <a:pPr algn="ctr">
              <a:lnSpc>
                <a:spcPts val="8385"/>
              </a:lnSpc>
            </a:pPr>
            <a:r>
              <a:rPr lang="en-US" sz="7900">
                <a:solidFill>
                  <a:srgbClr val="FFCC1D"/>
                </a:solidFill>
                <a:latin typeface="Poppins Bold"/>
              </a:rPr>
              <a:t>Homes</a:t>
            </a:r>
            <a:endParaRPr lang="en-US" sz="7900">
              <a:solidFill>
                <a:srgbClr val="FFCC1D"/>
              </a:solidFill>
              <a:latin typeface="Poppins Bold"/>
              <a:cs typeface="Poppins Bo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3162" y="-91779"/>
            <a:ext cx="18583340" cy="10453129"/>
          </a:xfrm>
          <a:custGeom>
            <a:avLst/>
            <a:gdLst/>
            <a:ahLst/>
            <a:cxnLst/>
            <a:rect l="l" t="t" r="r" b="b"/>
            <a:pathLst>
              <a:path w="18583340" h="10453129">
                <a:moveTo>
                  <a:pt x="0" y="0"/>
                </a:moveTo>
                <a:lnTo>
                  <a:pt x="18583340" y="0"/>
                </a:lnTo>
                <a:lnTo>
                  <a:pt x="18583340" y="10453129"/>
                </a:lnTo>
                <a:lnTo>
                  <a:pt x="0" y="10453129"/>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ECC65D27-4C67-8423-D4B2-17461770107E}"/>
              </a:ext>
            </a:extLst>
          </p:cNvPr>
          <p:cNvSpPr/>
          <p:nvPr/>
        </p:nvSpPr>
        <p:spPr>
          <a:xfrm>
            <a:off x="218484" y="7705898"/>
            <a:ext cx="5341850" cy="1600200"/>
          </a:xfrm>
          <a:prstGeom prst="roundRect">
            <a:avLst/>
          </a:prstGeom>
          <a:solidFill>
            <a:srgbClr val="5344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662709" y="8094880"/>
            <a:ext cx="4453400" cy="1091581"/>
          </a:xfrm>
          <a:prstGeom prst="rect">
            <a:avLst/>
          </a:prstGeom>
        </p:spPr>
        <p:txBody>
          <a:bodyPr lIns="0" tIns="0" rIns="0" bIns="0" rtlCol="0" anchor="t">
            <a:spAutoFit/>
          </a:bodyPr>
          <a:lstStyle/>
          <a:p>
            <a:pPr algn="ctr">
              <a:lnSpc>
                <a:spcPts val="8385"/>
              </a:lnSpc>
            </a:pPr>
            <a:r>
              <a:rPr lang="en-US" sz="7900">
                <a:solidFill>
                  <a:srgbClr val="FFC000"/>
                </a:solidFill>
                <a:latin typeface="Poppins Bold"/>
              </a:rPr>
              <a:t>Military</a:t>
            </a:r>
            <a:endParaRPr lang="en-US" sz="7900">
              <a:solidFill>
                <a:srgbClr val="FFC000"/>
              </a:solidFill>
              <a:latin typeface="Poppins Bold"/>
              <a:cs typeface="Poppins Bo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52500"/>
            <a:ext cx="18987694" cy="11302424"/>
          </a:xfrm>
          <a:custGeom>
            <a:avLst/>
            <a:gdLst/>
            <a:ahLst/>
            <a:cxnLst/>
            <a:rect l="l" t="t" r="r" b="b"/>
            <a:pathLst>
              <a:path w="18987694" h="11302424">
                <a:moveTo>
                  <a:pt x="0" y="0"/>
                </a:moveTo>
                <a:lnTo>
                  <a:pt x="18987694" y="0"/>
                </a:lnTo>
                <a:lnTo>
                  <a:pt x="18987694" y="11302424"/>
                </a:lnTo>
                <a:lnTo>
                  <a:pt x="0" y="11302424"/>
                </a:lnTo>
                <a:lnTo>
                  <a:pt x="0" y="0"/>
                </a:lnTo>
                <a:close/>
              </a:path>
            </a:pathLst>
          </a:custGeom>
          <a:blipFill>
            <a:blip r:embed="rId3"/>
            <a:stretch>
              <a:fillRect t="-5998" b="-5998"/>
            </a:stretch>
          </a:blipFill>
        </p:spPr>
        <p:txBody>
          <a:bodyPr/>
          <a:lstStyle/>
          <a:p>
            <a:endParaRPr lang="en-US"/>
          </a:p>
        </p:txBody>
      </p:sp>
      <p:sp>
        <p:nvSpPr>
          <p:cNvPr id="4" name="Rectangle: Rounded Corners 3">
            <a:extLst>
              <a:ext uri="{FF2B5EF4-FFF2-40B4-BE49-F238E27FC236}">
                <a16:creationId xmlns:a16="http://schemas.microsoft.com/office/drawing/2014/main" id="{F33CE8FF-2963-04A5-301A-EB7709C087FB}"/>
              </a:ext>
            </a:extLst>
          </p:cNvPr>
          <p:cNvSpPr/>
          <p:nvPr/>
        </p:nvSpPr>
        <p:spPr>
          <a:xfrm>
            <a:off x="838200" y="800100"/>
            <a:ext cx="4800600" cy="2490982"/>
          </a:xfrm>
          <a:prstGeom prst="roundRect">
            <a:avLst/>
          </a:prstGeom>
          <a:solidFill>
            <a:srgbClr val="5344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525318" y="1066800"/>
            <a:ext cx="5380788" cy="2224282"/>
          </a:xfrm>
          <a:prstGeom prst="rect">
            <a:avLst/>
          </a:prstGeom>
        </p:spPr>
        <p:txBody>
          <a:bodyPr lIns="0" tIns="0" rIns="0" bIns="0" rtlCol="0" anchor="t">
            <a:spAutoFit/>
          </a:bodyPr>
          <a:lstStyle/>
          <a:p>
            <a:pPr algn="ctr">
              <a:lnSpc>
                <a:spcPts val="8385"/>
              </a:lnSpc>
            </a:pPr>
            <a:r>
              <a:rPr lang="en-US" sz="7900" b="1">
                <a:solidFill>
                  <a:srgbClr val="FFCC1D"/>
                </a:solidFill>
                <a:latin typeface="Poppins Heavy"/>
              </a:rPr>
              <a:t>Home Health</a:t>
            </a:r>
            <a:endParaRPr lang="en-US" sz="7900" b="1">
              <a:solidFill>
                <a:srgbClr val="FFCC1D"/>
              </a:solidFill>
              <a:latin typeface="Poppins Heavy"/>
              <a:cs typeface="Poppins Heavy"/>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5344F2"/>
        </a:solidFill>
        <a:effectLst/>
      </p:bgPr>
    </p:bg>
    <p:spTree>
      <p:nvGrpSpPr>
        <p:cNvPr id="1" name=""/>
        <p:cNvGrpSpPr/>
        <p:nvPr/>
      </p:nvGrpSpPr>
      <p:grpSpPr>
        <a:xfrm>
          <a:off x="0" y="0"/>
          <a:ext cx="0" cy="0"/>
          <a:chOff x="0" y="0"/>
          <a:chExt cx="0" cy="0"/>
        </a:xfrm>
      </p:grpSpPr>
      <p:sp>
        <p:nvSpPr>
          <p:cNvPr id="2" name="Freeform 2"/>
          <p:cNvSpPr/>
          <p:nvPr/>
        </p:nvSpPr>
        <p:spPr>
          <a:xfrm>
            <a:off x="-3552" y="0"/>
            <a:ext cx="18380403" cy="12257431"/>
          </a:xfrm>
          <a:custGeom>
            <a:avLst/>
            <a:gdLst/>
            <a:ahLst/>
            <a:cxnLst/>
            <a:rect l="l" t="t" r="r" b="b"/>
            <a:pathLst>
              <a:path w="18380403" h="12257431">
                <a:moveTo>
                  <a:pt x="0" y="0"/>
                </a:moveTo>
                <a:lnTo>
                  <a:pt x="18380403" y="0"/>
                </a:lnTo>
                <a:lnTo>
                  <a:pt x="18380403" y="12257431"/>
                </a:lnTo>
                <a:lnTo>
                  <a:pt x="0" y="12257431"/>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A8D96CB1-33C9-2779-D6F1-07CE504673DB}"/>
              </a:ext>
            </a:extLst>
          </p:cNvPr>
          <p:cNvSpPr/>
          <p:nvPr/>
        </p:nvSpPr>
        <p:spPr>
          <a:xfrm>
            <a:off x="120014" y="7124700"/>
            <a:ext cx="7239000" cy="2667000"/>
          </a:xfrm>
          <a:prstGeom prst="roundRect">
            <a:avLst/>
          </a:prstGeom>
          <a:solidFill>
            <a:srgbClr val="5344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TextBox 3"/>
          <p:cNvSpPr txBox="1"/>
          <p:nvPr/>
        </p:nvSpPr>
        <p:spPr>
          <a:xfrm>
            <a:off x="379763" y="7455520"/>
            <a:ext cx="6428392" cy="2224282"/>
          </a:xfrm>
          <a:prstGeom prst="rect">
            <a:avLst/>
          </a:prstGeom>
        </p:spPr>
        <p:txBody>
          <a:bodyPr lIns="0" tIns="0" rIns="0" bIns="0" rtlCol="0" anchor="t">
            <a:spAutoFit/>
          </a:bodyPr>
          <a:lstStyle/>
          <a:p>
            <a:pPr algn="ctr">
              <a:lnSpc>
                <a:spcPts val="8385"/>
              </a:lnSpc>
            </a:pPr>
            <a:r>
              <a:rPr lang="en-US" sz="7911" b="1">
                <a:solidFill>
                  <a:srgbClr val="FECB1D"/>
                </a:solidFill>
                <a:latin typeface="Poppins Bold"/>
                <a:ea typeface="Poppins Bold"/>
                <a:cs typeface="Poppins Bold"/>
                <a:sym typeface="Poppins Bold"/>
              </a:rPr>
              <a:t>Outpatient Settings</a:t>
            </a:r>
          </a:p>
        </p:txBody>
      </p:sp>
    </p:spTree>
    <p:extLst>
      <p:ext uri="{BB962C8B-B14F-4D97-AF65-F5344CB8AC3E}">
        <p14:creationId xmlns:p14="http://schemas.microsoft.com/office/powerpoint/2010/main" val="3258741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10646" y="-1092931"/>
            <a:ext cx="18669660" cy="12446440"/>
          </a:xfrm>
          <a:custGeom>
            <a:avLst/>
            <a:gdLst/>
            <a:ahLst/>
            <a:cxnLst/>
            <a:rect l="l" t="t" r="r" b="b"/>
            <a:pathLst>
              <a:path w="18669660" h="12446440">
                <a:moveTo>
                  <a:pt x="0" y="0"/>
                </a:moveTo>
                <a:lnTo>
                  <a:pt x="18669660" y="0"/>
                </a:lnTo>
                <a:lnTo>
                  <a:pt x="18669660" y="12446440"/>
                </a:lnTo>
                <a:lnTo>
                  <a:pt x="0" y="12446440"/>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E7796BF6-5093-12BB-777A-C79C2E8F1A1F}"/>
              </a:ext>
            </a:extLst>
          </p:cNvPr>
          <p:cNvSpPr/>
          <p:nvPr/>
        </p:nvSpPr>
        <p:spPr>
          <a:xfrm>
            <a:off x="77418" y="7890981"/>
            <a:ext cx="7239000" cy="1600200"/>
          </a:xfrm>
          <a:prstGeom prst="roundRect">
            <a:avLst/>
          </a:prstGeom>
          <a:solidFill>
            <a:srgbClr val="5344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473797" y="8317370"/>
            <a:ext cx="6819068" cy="1091581"/>
          </a:xfrm>
          <a:prstGeom prst="rect">
            <a:avLst/>
          </a:prstGeom>
        </p:spPr>
        <p:txBody>
          <a:bodyPr lIns="0" tIns="0" rIns="0" bIns="0" rtlCol="0" anchor="t">
            <a:spAutoFit/>
          </a:bodyPr>
          <a:lstStyle/>
          <a:p>
            <a:pPr algn="ctr">
              <a:lnSpc>
                <a:spcPts val="8385"/>
              </a:lnSpc>
            </a:pPr>
            <a:r>
              <a:rPr lang="en-US" sz="7900" b="1">
                <a:solidFill>
                  <a:srgbClr val="FFCC1D"/>
                </a:solidFill>
                <a:latin typeface="Poppins Heavy"/>
              </a:rPr>
              <a:t>Community </a:t>
            </a:r>
            <a:endParaRPr lang="en-US" sz="7900" b="1">
              <a:solidFill>
                <a:srgbClr val="FFCC1D"/>
              </a:solidFill>
              <a:latin typeface="Poppins Heavy"/>
              <a:cs typeface="Poppins Heavy"/>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090655"/>
            <a:ext cx="18492312" cy="12332060"/>
          </a:xfrm>
          <a:custGeom>
            <a:avLst/>
            <a:gdLst/>
            <a:ahLst/>
            <a:cxnLst/>
            <a:rect l="l" t="t" r="r" b="b"/>
            <a:pathLst>
              <a:path w="18492312" h="12332060">
                <a:moveTo>
                  <a:pt x="0" y="0"/>
                </a:moveTo>
                <a:lnTo>
                  <a:pt x="18492312" y="0"/>
                </a:lnTo>
                <a:lnTo>
                  <a:pt x="18492312" y="12332060"/>
                </a:lnTo>
                <a:lnTo>
                  <a:pt x="0" y="12332060"/>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A6ECA4C9-78BA-2705-1D36-C7A6713FCAFE}"/>
              </a:ext>
            </a:extLst>
          </p:cNvPr>
          <p:cNvSpPr/>
          <p:nvPr/>
        </p:nvSpPr>
        <p:spPr>
          <a:xfrm>
            <a:off x="12249566" y="7004081"/>
            <a:ext cx="5257800" cy="2590800"/>
          </a:xfrm>
          <a:prstGeom prst="roundRect">
            <a:avLst/>
          </a:prstGeom>
          <a:solidFill>
            <a:srgbClr val="5344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11468932" y="7369602"/>
            <a:ext cx="6819068" cy="2224282"/>
          </a:xfrm>
          <a:prstGeom prst="rect">
            <a:avLst/>
          </a:prstGeom>
        </p:spPr>
        <p:txBody>
          <a:bodyPr lIns="0" tIns="0" rIns="0" bIns="0" rtlCol="0" anchor="t">
            <a:spAutoFit/>
          </a:bodyPr>
          <a:lstStyle/>
          <a:p>
            <a:pPr algn="ctr">
              <a:lnSpc>
                <a:spcPts val="8385"/>
              </a:lnSpc>
            </a:pPr>
            <a:r>
              <a:rPr lang="en-US" sz="7900" b="1">
                <a:solidFill>
                  <a:srgbClr val="FFCC1D"/>
                </a:solidFill>
                <a:latin typeface="Poppins Heavy"/>
              </a:rPr>
              <a:t>Nature Therapy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86" y="0"/>
            <a:ext cx="18273962" cy="10312637"/>
          </a:xfrm>
          <a:custGeom>
            <a:avLst/>
            <a:gdLst/>
            <a:ahLst/>
            <a:cxnLst/>
            <a:rect l="l" t="t" r="r" b="b"/>
            <a:pathLst>
              <a:path w="21191333" h="10595666">
                <a:moveTo>
                  <a:pt x="0" y="0"/>
                </a:moveTo>
                <a:lnTo>
                  <a:pt x="21191333" y="0"/>
                </a:lnTo>
                <a:lnTo>
                  <a:pt x="21191333" y="10595666"/>
                </a:lnTo>
                <a:lnTo>
                  <a:pt x="0" y="10595666"/>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9F2F5127-31FC-2B3E-5A1E-2AD6800C4E73}"/>
              </a:ext>
            </a:extLst>
          </p:cNvPr>
          <p:cNvSpPr/>
          <p:nvPr/>
        </p:nvSpPr>
        <p:spPr>
          <a:xfrm>
            <a:off x="446314" y="462643"/>
            <a:ext cx="7239000" cy="3081616"/>
          </a:xfrm>
          <a:prstGeom prst="roundRect">
            <a:avLst/>
          </a:prstGeom>
          <a:solidFill>
            <a:srgbClr val="5344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457200" y="914400"/>
            <a:ext cx="7232726" cy="2168799"/>
          </a:xfrm>
          <a:prstGeom prst="rect">
            <a:avLst/>
          </a:prstGeom>
        </p:spPr>
        <p:txBody>
          <a:bodyPr wrap="square" lIns="0" tIns="0" rIns="0" bIns="0" rtlCol="0" anchor="t">
            <a:spAutoFit/>
          </a:bodyPr>
          <a:lstStyle/>
          <a:p>
            <a:pPr algn="ctr">
              <a:lnSpc>
                <a:spcPts val="8385"/>
              </a:lnSpc>
            </a:pPr>
            <a:r>
              <a:rPr lang="en-US" sz="7900" b="1">
                <a:solidFill>
                  <a:srgbClr val="FFCC1D"/>
                </a:solidFill>
                <a:latin typeface="Poppins Heavy"/>
              </a:rPr>
              <a:t>Telehealth Remote Work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312" y="-153972"/>
            <a:ext cx="18286749" cy="10453266"/>
          </a:xfrm>
          <a:custGeom>
            <a:avLst/>
            <a:gdLst/>
            <a:ahLst/>
            <a:cxnLst/>
            <a:rect l="l" t="t" r="r" b="b"/>
            <a:pathLst>
              <a:path w="21922577" h="10431493">
                <a:moveTo>
                  <a:pt x="0" y="0"/>
                </a:moveTo>
                <a:lnTo>
                  <a:pt x="21922577" y="0"/>
                </a:lnTo>
                <a:lnTo>
                  <a:pt x="21922577" y="10431492"/>
                </a:lnTo>
                <a:lnTo>
                  <a:pt x="0" y="10431492"/>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A8B4D1AC-891D-9765-56FF-D77B20EFA8F2}"/>
              </a:ext>
            </a:extLst>
          </p:cNvPr>
          <p:cNvSpPr/>
          <p:nvPr/>
        </p:nvSpPr>
        <p:spPr>
          <a:xfrm>
            <a:off x="11653073" y="561378"/>
            <a:ext cx="6248400" cy="2667000"/>
          </a:xfrm>
          <a:prstGeom prst="roundRect">
            <a:avLst/>
          </a:prstGeom>
          <a:solidFill>
            <a:srgbClr val="5344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11331542" y="782737"/>
            <a:ext cx="6819068" cy="2224282"/>
          </a:xfrm>
          <a:prstGeom prst="rect">
            <a:avLst/>
          </a:prstGeom>
        </p:spPr>
        <p:txBody>
          <a:bodyPr lIns="0" tIns="0" rIns="0" bIns="0" rtlCol="0" anchor="t">
            <a:spAutoFit/>
          </a:bodyPr>
          <a:lstStyle/>
          <a:p>
            <a:pPr algn="ctr">
              <a:lnSpc>
                <a:spcPts val="8385"/>
              </a:lnSpc>
            </a:pPr>
            <a:r>
              <a:rPr lang="en-US" sz="7900" b="1">
                <a:solidFill>
                  <a:srgbClr val="FFCC1D"/>
                </a:solidFill>
                <a:latin typeface="Poppins Heavy"/>
              </a:rPr>
              <a:t>Travel Therapy</a:t>
            </a:r>
            <a:endParaRPr lang="en-US" sz="7900" b="1">
              <a:solidFill>
                <a:srgbClr val="FFCC1D"/>
              </a:solidFill>
              <a:latin typeface="Poppins Heavy"/>
              <a:cs typeface="Poppins Heavy"/>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1976"/>
            <a:ext cx="18288847" cy="11127343"/>
          </a:xfrm>
          <a:custGeom>
            <a:avLst/>
            <a:gdLst/>
            <a:ahLst/>
            <a:cxnLst/>
            <a:rect l="l" t="t" r="r" b="b"/>
            <a:pathLst>
              <a:path w="18648074" h="12400969">
                <a:moveTo>
                  <a:pt x="0" y="0"/>
                </a:moveTo>
                <a:lnTo>
                  <a:pt x="18648074" y="0"/>
                </a:lnTo>
                <a:lnTo>
                  <a:pt x="18648074" y="12400969"/>
                </a:lnTo>
                <a:lnTo>
                  <a:pt x="0" y="12400969"/>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D0FF4B46-715F-BFBB-9276-06ECEDBF69B7}"/>
              </a:ext>
            </a:extLst>
          </p:cNvPr>
          <p:cNvSpPr/>
          <p:nvPr/>
        </p:nvSpPr>
        <p:spPr>
          <a:xfrm>
            <a:off x="457200" y="6134100"/>
            <a:ext cx="7924800" cy="3638984"/>
          </a:xfrm>
          <a:prstGeom prst="roundRect">
            <a:avLst/>
          </a:prstGeom>
          <a:solidFill>
            <a:srgbClr val="5344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638804" y="6487940"/>
            <a:ext cx="7625545" cy="3285144"/>
          </a:xfrm>
          <a:prstGeom prst="rect">
            <a:avLst/>
          </a:prstGeom>
        </p:spPr>
        <p:txBody>
          <a:bodyPr lIns="0" tIns="0" rIns="0" bIns="0" rtlCol="0" anchor="t">
            <a:spAutoFit/>
          </a:bodyPr>
          <a:lstStyle/>
          <a:p>
            <a:pPr algn="ctr">
              <a:lnSpc>
                <a:spcPts val="8385"/>
              </a:lnSpc>
            </a:pPr>
            <a:r>
              <a:rPr lang="en-US" sz="7900" b="1">
                <a:solidFill>
                  <a:srgbClr val="FFCC1D"/>
                </a:solidFill>
                <a:latin typeface="Poppins Heavy"/>
              </a:rPr>
              <a:t>Driving Rehabilitation Centers</a:t>
            </a:r>
            <a:endParaRPr lang="en-US" sz="7900" b="1">
              <a:solidFill>
                <a:srgbClr val="FFCC1D"/>
              </a:solidFill>
              <a:latin typeface="Poppins Heavy"/>
              <a:cs typeface="Poppins Heavy"/>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3ACAABB-E8CD-642A-0041-F1164C299FB1}"/>
              </a:ext>
            </a:extLst>
          </p:cNvPr>
          <p:cNvPicPr>
            <a:picLocks noChangeAspect="1"/>
          </p:cNvPicPr>
          <p:nvPr/>
        </p:nvPicPr>
        <p:blipFill>
          <a:blip r:embed="rId2"/>
          <a:stretch>
            <a:fillRect/>
          </a:stretch>
        </p:blipFill>
        <p:spPr>
          <a:xfrm>
            <a:off x="0" y="0"/>
            <a:ext cx="18288000" cy="10287000"/>
          </a:xfrm>
          <a:prstGeom prst="rect">
            <a:avLst/>
          </a:prstGeom>
        </p:spPr>
      </p:pic>
      <p:sp>
        <p:nvSpPr>
          <p:cNvPr id="4" name="Rectangle: Rounded Corners 3">
            <a:extLst>
              <a:ext uri="{FF2B5EF4-FFF2-40B4-BE49-F238E27FC236}">
                <a16:creationId xmlns:a16="http://schemas.microsoft.com/office/drawing/2014/main" id="{A06FAAA0-F07F-C911-BC5D-DDB18115D8FB}"/>
              </a:ext>
            </a:extLst>
          </p:cNvPr>
          <p:cNvSpPr/>
          <p:nvPr/>
        </p:nvSpPr>
        <p:spPr>
          <a:xfrm>
            <a:off x="9612086" y="6841671"/>
            <a:ext cx="7924800" cy="2974956"/>
          </a:xfrm>
          <a:prstGeom prst="roundRect">
            <a:avLst/>
          </a:prstGeom>
          <a:solidFill>
            <a:srgbClr val="5344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7E5A776-0DBC-9539-BCC6-A363405652C2}"/>
              </a:ext>
            </a:extLst>
          </p:cNvPr>
          <p:cNvSpPr txBox="1"/>
          <p:nvPr/>
        </p:nvSpPr>
        <p:spPr>
          <a:xfrm>
            <a:off x="9612086" y="7102929"/>
            <a:ext cx="8033658" cy="25890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7900" b="1">
                <a:solidFill>
                  <a:srgbClr val="FFCC1D"/>
                </a:solidFill>
                <a:latin typeface="Poppins Heavy"/>
                <a:cs typeface="Poppins Heavy"/>
              </a:rPr>
              <a:t>Aquatic</a:t>
            </a:r>
            <a:endParaRPr lang="en-US"/>
          </a:p>
          <a:p>
            <a:pPr algn="ctr"/>
            <a:r>
              <a:rPr lang="en-US" sz="7900" b="1">
                <a:solidFill>
                  <a:srgbClr val="FFCC1D"/>
                </a:solidFill>
                <a:latin typeface="Poppins Heavy"/>
                <a:cs typeface="Poppins Heavy"/>
              </a:rPr>
              <a:t>Therapy</a:t>
            </a:r>
          </a:p>
        </p:txBody>
      </p:sp>
    </p:spTree>
    <p:extLst>
      <p:ext uri="{BB962C8B-B14F-4D97-AF65-F5344CB8AC3E}">
        <p14:creationId xmlns:p14="http://schemas.microsoft.com/office/powerpoint/2010/main" val="40492964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E1FC2-BD02-6649-919E-FB396F1FAFA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8EB647A-3235-A91A-3EDF-EB859BB6B5D5}"/>
              </a:ext>
            </a:extLst>
          </p:cNvPr>
          <p:cNvPicPr>
            <a:picLocks noChangeAspect="1"/>
          </p:cNvPicPr>
          <p:nvPr/>
        </p:nvPicPr>
        <p:blipFill>
          <a:blip r:embed="rId2"/>
          <a:stretch>
            <a:fillRect/>
          </a:stretch>
        </p:blipFill>
        <p:spPr>
          <a:xfrm>
            <a:off x="0" y="0"/>
            <a:ext cx="18288000" cy="10287000"/>
          </a:xfrm>
          <a:prstGeom prst="rect">
            <a:avLst/>
          </a:prstGeom>
        </p:spPr>
      </p:pic>
      <p:sp>
        <p:nvSpPr>
          <p:cNvPr id="4" name="Rectangle: Rounded Corners 3">
            <a:extLst>
              <a:ext uri="{FF2B5EF4-FFF2-40B4-BE49-F238E27FC236}">
                <a16:creationId xmlns:a16="http://schemas.microsoft.com/office/drawing/2014/main" id="{176084E0-E94B-33CF-A15D-4F5592A10F27}"/>
              </a:ext>
            </a:extLst>
          </p:cNvPr>
          <p:cNvSpPr/>
          <p:nvPr/>
        </p:nvSpPr>
        <p:spPr>
          <a:xfrm>
            <a:off x="885218" y="8047901"/>
            <a:ext cx="9260732" cy="1738125"/>
          </a:xfrm>
          <a:prstGeom prst="roundRect">
            <a:avLst/>
          </a:prstGeom>
          <a:solidFill>
            <a:srgbClr val="5344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D2A8424-E428-943B-614B-D56CB10D8727}"/>
              </a:ext>
            </a:extLst>
          </p:cNvPr>
          <p:cNvSpPr txBox="1"/>
          <p:nvPr/>
        </p:nvSpPr>
        <p:spPr>
          <a:xfrm>
            <a:off x="481056" y="8262938"/>
            <a:ext cx="10069055" cy="13080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7900" b="1" dirty="0">
                <a:solidFill>
                  <a:srgbClr val="FFCC1D"/>
                </a:solidFill>
                <a:latin typeface="Poppins Heavy"/>
                <a:cs typeface="Poppins Heavy"/>
              </a:rPr>
              <a:t>Sensory Gyms</a:t>
            </a:r>
          </a:p>
        </p:txBody>
      </p:sp>
    </p:spTree>
    <p:extLst>
      <p:ext uri="{BB962C8B-B14F-4D97-AF65-F5344CB8AC3E}">
        <p14:creationId xmlns:p14="http://schemas.microsoft.com/office/powerpoint/2010/main" val="16401837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32389" y="914400"/>
            <a:ext cx="10174219" cy="11475691"/>
          </a:xfrm>
          <a:prstGeom prst="rect">
            <a:avLst/>
          </a:prstGeom>
        </p:spPr>
        <p:txBody>
          <a:bodyPr lIns="0" tIns="0" rIns="0" bIns="0" rtlCol="0" anchor="t">
            <a:spAutoFit/>
          </a:bodyPr>
          <a:lstStyle/>
          <a:p>
            <a:pPr algn="ctr">
              <a:lnSpc>
                <a:spcPts val="6031"/>
              </a:lnSpc>
            </a:pPr>
            <a:r>
              <a:rPr lang="en-US" sz="4308">
                <a:solidFill>
                  <a:srgbClr val="FFC000"/>
                </a:solidFill>
                <a:latin typeface="Poppins Bold"/>
              </a:rPr>
              <a:t>Academia</a:t>
            </a:r>
          </a:p>
          <a:p>
            <a:pPr algn="ctr">
              <a:lnSpc>
                <a:spcPts val="6031"/>
              </a:lnSpc>
            </a:pPr>
            <a:r>
              <a:rPr lang="en-US" sz="4308">
                <a:solidFill>
                  <a:srgbClr val="FFC000"/>
                </a:solidFill>
                <a:latin typeface="Poppins Bold"/>
              </a:rPr>
              <a:t>Acute Care </a:t>
            </a:r>
          </a:p>
          <a:p>
            <a:pPr algn="ctr">
              <a:lnSpc>
                <a:spcPts val="6031"/>
              </a:lnSpc>
            </a:pPr>
            <a:r>
              <a:rPr lang="en-US" sz="4308">
                <a:solidFill>
                  <a:srgbClr val="FFC000"/>
                </a:solidFill>
                <a:latin typeface="Poppins Bold"/>
              </a:rPr>
              <a:t>Adult Day Programs</a:t>
            </a:r>
          </a:p>
          <a:p>
            <a:pPr algn="ctr">
              <a:lnSpc>
                <a:spcPts val="6031"/>
              </a:lnSpc>
            </a:pPr>
            <a:r>
              <a:rPr lang="en-US" sz="4308">
                <a:solidFill>
                  <a:srgbClr val="FFC000"/>
                </a:solidFill>
                <a:latin typeface="Poppins Bold"/>
              </a:rPr>
              <a:t>Animal-Assisted Therapy</a:t>
            </a:r>
          </a:p>
          <a:p>
            <a:pPr algn="ctr">
              <a:lnSpc>
                <a:spcPts val="6031"/>
              </a:lnSpc>
            </a:pPr>
            <a:r>
              <a:rPr lang="en-US" sz="4308">
                <a:solidFill>
                  <a:srgbClr val="FFC000"/>
                </a:solidFill>
                <a:latin typeface="Poppins Bold"/>
              </a:rPr>
              <a:t>Assistive Technology/Gaming</a:t>
            </a:r>
          </a:p>
          <a:p>
            <a:pPr algn="ctr">
              <a:lnSpc>
                <a:spcPts val="6031"/>
              </a:lnSpc>
            </a:pPr>
            <a:r>
              <a:rPr lang="en-US" sz="4308">
                <a:solidFill>
                  <a:srgbClr val="FFC000"/>
                </a:solidFill>
                <a:latin typeface="Poppins Bold"/>
              </a:rPr>
              <a:t>Assisted Living Facilities</a:t>
            </a:r>
          </a:p>
          <a:p>
            <a:pPr algn="ctr">
              <a:lnSpc>
                <a:spcPts val="6031"/>
              </a:lnSpc>
            </a:pPr>
            <a:r>
              <a:rPr lang="en-US" sz="4308">
                <a:solidFill>
                  <a:srgbClr val="FFC000"/>
                </a:solidFill>
                <a:latin typeface="Poppins Bold"/>
              </a:rPr>
              <a:t>Aquatic Therapy</a:t>
            </a:r>
          </a:p>
          <a:p>
            <a:pPr algn="ctr">
              <a:lnSpc>
                <a:spcPts val="6031"/>
              </a:lnSpc>
            </a:pPr>
            <a:r>
              <a:rPr lang="en-US" sz="4308">
                <a:solidFill>
                  <a:srgbClr val="FFC000"/>
                </a:solidFill>
                <a:latin typeface="Poppins Bold"/>
              </a:rPr>
              <a:t>Cardiac Rehab</a:t>
            </a:r>
          </a:p>
          <a:p>
            <a:pPr algn="ctr">
              <a:lnSpc>
                <a:spcPts val="6031"/>
              </a:lnSpc>
            </a:pPr>
            <a:r>
              <a:rPr lang="en-US" sz="4308">
                <a:solidFill>
                  <a:srgbClr val="FFC000"/>
                </a:solidFill>
                <a:latin typeface="Poppins Bold"/>
              </a:rPr>
              <a:t>Correctional Facilities</a:t>
            </a:r>
          </a:p>
          <a:p>
            <a:pPr algn="ctr">
              <a:lnSpc>
                <a:spcPts val="6031"/>
              </a:lnSpc>
            </a:pPr>
            <a:r>
              <a:rPr lang="en-US" sz="4308">
                <a:solidFill>
                  <a:srgbClr val="FFC000"/>
                </a:solidFill>
                <a:latin typeface="Poppins Bold"/>
              </a:rPr>
              <a:t>Ergonomics </a:t>
            </a:r>
          </a:p>
          <a:p>
            <a:pPr algn="ctr">
              <a:lnSpc>
                <a:spcPts val="6031"/>
              </a:lnSpc>
            </a:pPr>
            <a:r>
              <a:rPr lang="en-US" sz="4308">
                <a:solidFill>
                  <a:srgbClr val="FFC000"/>
                </a:solidFill>
                <a:latin typeface="Poppins Bold"/>
              </a:rPr>
              <a:t>Intensive Care Unit (ICU)</a:t>
            </a:r>
          </a:p>
          <a:p>
            <a:pPr algn="ctr">
              <a:lnSpc>
                <a:spcPts val="6031"/>
              </a:lnSpc>
            </a:pPr>
            <a:endParaRPr lang="en-US" sz="4308">
              <a:solidFill>
                <a:srgbClr val="FFC000"/>
              </a:solidFill>
              <a:latin typeface="Poppins Bold"/>
            </a:endParaRPr>
          </a:p>
          <a:p>
            <a:pPr algn="ctr">
              <a:lnSpc>
                <a:spcPts val="6031"/>
              </a:lnSpc>
            </a:pPr>
            <a:endParaRPr lang="en-US" sz="4308">
              <a:solidFill>
                <a:srgbClr val="FFC000"/>
              </a:solidFill>
              <a:latin typeface="Poppins Bold"/>
            </a:endParaRPr>
          </a:p>
          <a:p>
            <a:pPr algn="ctr">
              <a:lnSpc>
                <a:spcPts val="6031"/>
              </a:lnSpc>
            </a:pPr>
            <a:endParaRPr lang="en-US" sz="4308">
              <a:solidFill>
                <a:srgbClr val="FFC000"/>
              </a:solidFill>
              <a:latin typeface="Poppins Bold"/>
            </a:endParaRPr>
          </a:p>
          <a:p>
            <a:pPr algn="ctr">
              <a:lnSpc>
                <a:spcPts val="6031"/>
              </a:lnSpc>
            </a:pPr>
            <a:endParaRPr lang="en-US" sz="4308">
              <a:solidFill>
                <a:srgbClr val="FFC000"/>
              </a:solidFill>
              <a:latin typeface="Poppins Bold"/>
            </a:endParaRPr>
          </a:p>
        </p:txBody>
      </p:sp>
      <p:sp>
        <p:nvSpPr>
          <p:cNvPr id="3" name="TextBox 3"/>
          <p:cNvSpPr txBox="1"/>
          <p:nvPr/>
        </p:nvSpPr>
        <p:spPr>
          <a:xfrm>
            <a:off x="8594437" y="662277"/>
            <a:ext cx="10391468" cy="9500293"/>
          </a:xfrm>
          <a:prstGeom prst="rect">
            <a:avLst/>
          </a:prstGeom>
        </p:spPr>
        <p:txBody>
          <a:bodyPr lIns="0" tIns="0" rIns="0" bIns="0" rtlCol="0" anchor="t">
            <a:spAutoFit/>
          </a:bodyPr>
          <a:lstStyle/>
          <a:p>
            <a:pPr algn="ctr">
              <a:lnSpc>
                <a:spcPts val="6160"/>
              </a:lnSpc>
            </a:pPr>
            <a:endParaRPr>
              <a:solidFill>
                <a:srgbClr val="FFC000"/>
              </a:solidFill>
            </a:endParaRPr>
          </a:p>
          <a:p>
            <a:pPr algn="ctr">
              <a:lnSpc>
                <a:spcPts val="6160"/>
              </a:lnSpc>
            </a:pPr>
            <a:r>
              <a:rPr lang="en-US" sz="4400">
                <a:solidFill>
                  <a:srgbClr val="FFC000"/>
                </a:solidFill>
                <a:latin typeface="Poppins Bold"/>
              </a:rPr>
              <a:t>Mental Health</a:t>
            </a:r>
          </a:p>
          <a:p>
            <a:pPr algn="ctr">
              <a:lnSpc>
                <a:spcPts val="6160"/>
              </a:lnSpc>
            </a:pPr>
            <a:r>
              <a:rPr lang="en-US" sz="4400">
                <a:solidFill>
                  <a:srgbClr val="FFC000"/>
                </a:solidFill>
                <a:latin typeface="Poppins Bold"/>
              </a:rPr>
              <a:t>Neonatal Intensive Care (NICU)</a:t>
            </a:r>
          </a:p>
          <a:p>
            <a:pPr algn="ctr">
              <a:lnSpc>
                <a:spcPts val="6160"/>
              </a:lnSpc>
            </a:pPr>
            <a:r>
              <a:rPr lang="en-US" sz="4400">
                <a:solidFill>
                  <a:srgbClr val="FFC000"/>
                </a:solidFill>
                <a:latin typeface="Poppins Bold"/>
              </a:rPr>
              <a:t>Palliative Care </a:t>
            </a:r>
          </a:p>
          <a:p>
            <a:pPr algn="ctr">
              <a:lnSpc>
                <a:spcPts val="6160"/>
              </a:lnSpc>
            </a:pPr>
            <a:r>
              <a:rPr lang="en-US" sz="4400">
                <a:solidFill>
                  <a:srgbClr val="FFC000"/>
                </a:solidFill>
                <a:latin typeface="Poppins Bold"/>
              </a:rPr>
              <a:t>Pelvic Health</a:t>
            </a:r>
          </a:p>
          <a:p>
            <a:pPr algn="ctr">
              <a:lnSpc>
                <a:spcPts val="6160"/>
              </a:lnSpc>
            </a:pPr>
            <a:r>
              <a:rPr lang="en-US" sz="4400">
                <a:solidFill>
                  <a:srgbClr val="FFC000"/>
                </a:solidFill>
                <a:latin typeface="Poppins Bold"/>
              </a:rPr>
              <a:t>Primary Care</a:t>
            </a:r>
          </a:p>
          <a:p>
            <a:pPr algn="ctr">
              <a:lnSpc>
                <a:spcPts val="6160"/>
              </a:lnSpc>
            </a:pPr>
            <a:r>
              <a:rPr lang="en-US" sz="4400">
                <a:solidFill>
                  <a:srgbClr val="FFC000"/>
                </a:solidFill>
                <a:latin typeface="Poppins Bold"/>
              </a:rPr>
              <a:t>Rehab Clinics </a:t>
            </a:r>
          </a:p>
          <a:p>
            <a:pPr algn="ctr">
              <a:lnSpc>
                <a:spcPts val="6160"/>
              </a:lnSpc>
            </a:pPr>
            <a:r>
              <a:rPr lang="en-US" sz="4400">
                <a:solidFill>
                  <a:srgbClr val="FFC000"/>
                </a:solidFill>
                <a:latin typeface="Poppins Bold"/>
              </a:rPr>
              <a:t>Researcher </a:t>
            </a:r>
          </a:p>
          <a:p>
            <a:pPr algn="ctr">
              <a:lnSpc>
                <a:spcPts val="6160"/>
              </a:lnSpc>
            </a:pPr>
            <a:r>
              <a:rPr lang="en-US" sz="4400">
                <a:solidFill>
                  <a:srgbClr val="FFC000"/>
                </a:solidFill>
                <a:latin typeface="Poppins Bold"/>
              </a:rPr>
              <a:t>Skilled Nursing Facilities</a:t>
            </a:r>
          </a:p>
          <a:p>
            <a:pPr algn="ctr">
              <a:lnSpc>
                <a:spcPts val="6160"/>
              </a:lnSpc>
            </a:pPr>
            <a:r>
              <a:rPr lang="en-US" sz="4400">
                <a:solidFill>
                  <a:srgbClr val="FFC000"/>
                </a:solidFill>
                <a:latin typeface="Poppins Bold"/>
              </a:rPr>
              <a:t>Vision </a:t>
            </a:r>
          </a:p>
          <a:p>
            <a:pPr algn="ctr">
              <a:lnSpc>
                <a:spcPts val="6160"/>
              </a:lnSpc>
            </a:pPr>
            <a:endParaRPr lang="en-US" sz="4400">
              <a:solidFill>
                <a:srgbClr val="FFC000"/>
              </a:solidFill>
              <a:latin typeface="Poppins Bold"/>
            </a:endParaRPr>
          </a:p>
          <a:p>
            <a:pPr algn="ctr">
              <a:lnSpc>
                <a:spcPts val="6160"/>
              </a:lnSpc>
            </a:pPr>
            <a:endParaRPr lang="en-US" sz="4400">
              <a:solidFill>
                <a:srgbClr val="FFC000"/>
              </a:solidFill>
              <a:latin typeface="Poppins Bo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656413"/>
            <a:ext cx="18288000" cy="2298443"/>
          </a:xfrm>
          <a:prstGeom prst="rect">
            <a:avLst/>
          </a:prstGeom>
        </p:spPr>
        <p:txBody>
          <a:bodyPr lIns="0" tIns="0" rIns="0" bIns="0" rtlCol="0" anchor="t">
            <a:spAutoFit/>
          </a:bodyPr>
          <a:lstStyle/>
          <a:p>
            <a:pPr algn="ctr">
              <a:lnSpc>
                <a:spcPts val="8691"/>
              </a:lnSpc>
            </a:pPr>
            <a:r>
              <a:rPr lang="en-US" sz="8150">
                <a:solidFill>
                  <a:srgbClr val="FFC000"/>
                </a:solidFill>
                <a:latin typeface="Poppins Bold"/>
              </a:rPr>
              <a:t>Occupational Therapy </a:t>
            </a:r>
            <a:endParaRPr lang="en-US" sz="8150">
              <a:solidFill>
                <a:srgbClr val="FFC000"/>
              </a:solidFill>
              <a:latin typeface="Poppins Bold"/>
              <a:cs typeface="Poppins Bold"/>
            </a:endParaRPr>
          </a:p>
          <a:p>
            <a:pPr algn="ctr">
              <a:lnSpc>
                <a:spcPts val="8691"/>
              </a:lnSpc>
            </a:pPr>
            <a:r>
              <a:rPr lang="en-US" sz="8150">
                <a:solidFill>
                  <a:srgbClr val="FFC000"/>
                </a:solidFill>
                <a:latin typeface="Poppins Bold"/>
              </a:rPr>
              <a:t>Practitioners can be: </a:t>
            </a:r>
            <a:endParaRPr lang="en-US" sz="8150">
              <a:solidFill>
                <a:srgbClr val="FFC000"/>
              </a:solidFill>
              <a:latin typeface="Poppins Bold"/>
              <a:cs typeface="Poppins Bold"/>
            </a:endParaRPr>
          </a:p>
        </p:txBody>
      </p:sp>
      <p:sp>
        <p:nvSpPr>
          <p:cNvPr id="3" name="TextBox 3"/>
          <p:cNvSpPr txBox="1"/>
          <p:nvPr/>
        </p:nvSpPr>
        <p:spPr>
          <a:xfrm>
            <a:off x="0" y="3030257"/>
            <a:ext cx="18288000" cy="7147628"/>
          </a:xfrm>
          <a:prstGeom prst="rect">
            <a:avLst/>
          </a:prstGeom>
        </p:spPr>
        <p:txBody>
          <a:bodyPr lIns="0" tIns="0" rIns="0" bIns="0" rtlCol="0" anchor="t">
            <a:spAutoFit/>
          </a:bodyPr>
          <a:lstStyle/>
          <a:p>
            <a:pPr algn="ctr">
              <a:lnSpc>
                <a:spcPts val="8165"/>
              </a:lnSpc>
            </a:pPr>
            <a:r>
              <a:rPr lang="en-US" sz="7100">
                <a:solidFill>
                  <a:srgbClr val="F2F2F2"/>
                </a:solidFill>
                <a:latin typeface="Poppins Bold"/>
              </a:rPr>
              <a:t>clinical practitioners</a:t>
            </a:r>
          </a:p>
          <a:p>
            <a:pPr algn="ctr">
              <a:lnSpc>
                <a:spcPts val="8165"/>
              </a:lnSpc>
            </a:pPr>
            <a:r>
              <a:rPr lang="en-US" sz="7100">
                <a:solidFill>
                  <a:srgbClr val="F2F2F2"/>
                </a:solidFill>
                <a:latin typeface="Poppins Bold"/>
              </a:rPr>
              <a:t>researchers</a:t>
            </a:r>
          </a:p>
          <a:p>
            <a:pPr algn="ctr">
              <a:lnSpc>
                <a:spcPts val="8165"/>
              </a:lnSpc>
            </a:pPr>
            <a:r>
              <a:rPr lang="en-US" sz="7100">
                <a:solidFill>
                  <a:srgbClr val="F2F2F2"/>
                </a:solidFill>
                <a:latin typeface="Poppins Bold"/>
              </a:rPr>
              <a:t>professors</a:t>
            </a:r>
          </a:p>
          <a:p>
            <a:pPr algn="ctr">
              <a:lnSpc>
                <a:spcPts val="8165"/>
              </a:lnSpc>
            </a:pPr>
            <a:r>
              <a:rPr lang="en-US" sz="7100">
                <a:solidFill>
                  <a:srgbClr val="F2F2F2"/>
                </a:solidFill>
                <a:latin typeface="Poppins Bold"/>
              </a:rPr>
              <a:t>advocates</a:t>
            </a:r>
          </a:p>
          <a:p>
            <a:pPr algn="ctr">
              <a:lnSpc>
                <a:spcPts val="8165"/>
              </a:lnSpc>
            </a:pPr>
            <a:r>
              <a:rPr lang="en-US" sz="7100">
                <a:solidFill>
                  <a:srgbClr val="F2F2F2"/>
                </a:solidFill>
                <a:latin typeface="Poppins Bold"/>
              </a:rPr>
              <a:t>entrepreneurs </a:t>
            </a:r>
          </a:p>
          <a:p>
            <a:pPr algn="ctr">
              <a:lnSpc>
                <a:spcPts val="8165"/>
              </a:lnSpc>
            </a:pPr>
            <a:r>
              <a:rPr lang="en-US" sz="7100">
                <a:solidFill>
                  <a:srgbClr val="F2F2F2"/>
                </a:solidFill>
                <a:latin typeface="Poppins Bold"/>
              </a:rPr>
              <a:t>CEOs</a:t>
            </a:r>
          </a:p>
          <a:p>
            <a:pPr algn="ctr">
              <a:lnSpc>
                <a:spcPts val="5964"/>
              </a:lnSpc>
            </a:pPr>
            <a:r>
              <a:rPr lang="en-US" sz="7100">
                <a:solidFill>
                  <a:srgbClr val="F2F2F2"/>
                </a:solidFill>
                <a:latin typeface="Poppins Bold"/>
              </a:rPr>
              <a:t>influencers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979768"/>
            <a:ext cx="18288000" cy="1566711"/>
          </a:xfrm>
          <a:prstGeom prst="rect">
            <a:avLst/>
          </a:prstGeom>
        </p:spPr>
        <p:txBody>
          <a:bodyPr lIns="0" tIns="0" rIns="0" bIns="0" rtlCol="0" anchor="t">
            <a:spAutoFit/>
          </a:bodyPr>
          <a:lstStyle/>
          <a:p>
            <a:pPr algn="ctr">
              <a:lnSpc>
                <a:spcPts val="12493"/>
              </a:lnSpc>
            </a:pPr>
            <a:r>
              <a:rPr lang="en-US" sz="10150">
                <a:solidFill>
                  <a:srgbClr val="FFC000"/>
                </a:solidFill>
                <a:latin typeface="Poppins Bold"/>
              </a:rPr>
              <a:t> And so much more! </a:t>
            </a:r>
            <a:endParaRPr lang="en-US" sz="10150">
              <a:solidFill>
                <a:srgbClr val="FFC000"/>
              </a:solidFill>
              <a:latin typeface="Poppins Bold"/>
              <a:cs typeface="Poppins Bold"/>
            </a:endParaRPr>
          </a:p>
        </p:txBody>
      </p:sp>
      <p:sp>
        <p:nvSpPr>
          <p:cNvPr id="3" name="TextBox 3"/>
          <p:cNvSpPr txBox="1"/>
          <p:nvPr/>
        </p:nvSpPr>
        <p:spPr>
          <a:xfrm>
            <a:off x="0" y="4429724"/>
            <a:ext cx="18288000" cy="4828576"/>
          </a:xfrm>
          <a:prstGeom prst="rect">
            <a:avLst/>
          </a:prstGeom>
        </p:spPr>
        <p:txBody>
          <a:bodyPr lIns="0" tIns="0" rIns="0" bIns="0" rtlCol="0" anchor="t">
            <a:spAutoFit/>
          </a:bodyPr>
          <a:lstStyle/>
          <a:p>
            <a:pPr algn="ctr">
              <a:lnSpc>
                <a:spcPts val="12493"/>
              </a:lnSpc>
            </a:pPr>
            <a:r>
              <a:rPr lang="en-US" sz="10157">
                <a:solidFill>
                  <a:srgbClr val="F250BD"/>
                </a:solidFill>
                <a:latin typeface="Poppins Bold"/>
              </a:rPr>
              <a:t>Where there are people, there is a need for occupational therapy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2667300"/>
            <a:ext cx="18288000" cy="4828576"/>
          </a:xfrm>
          <a:prstGeom prst="rect">
            <a:avLst/>
          </a:prstGeom>
        </p:spPr>
        <p:txBody>
          <a:bodyPr lIns="0" tIns="0" rIns="0" bIns="0" rtlCol="0" anchor="t">
            <a:spAutoFit/>
          </a:bodyPr>
          <a:lstStyle/>
          <a:p>
            <a:pPr algn="ctr">
              <a:lnSpc>
                <a:spcPts val="12493"/>
              </a:lnSpc>
            </a:pPr>
            <a:r>
              <a:rPr lang="en-US" sz="10150">
                <a:solidFill>
                  <a:srgbClr val="FFC000"/>
                </a:solidFill>
                <a:latin typeface="Poppins Bold"/>
              </a:rPr>
              <a:t>Qualities of an Occupational Therapy Practitioner</a:t>
            </a:r>
            <a:endParaRPr lang="en-US" sz="10150">
              <a:solidFill>
                <a:srgbClr val="FFC000"/>
              </a:solidFill>
              <a:latin typeface="Poppins Bold"/>
              <a:cs typeface="Poppins Bold"/>
            </a:endParaRPr>
          </a:p>
        </p:txBody>
      </p:sp>
      <p:sp>
        <p:nvSpPr>
          <p:cNvPr id="3" name="TextBox 3"/>
          <p:cNvSpPr txBox="1"/>
          <p:nvPr/>
        </p:nvSpPr>
        <p:spPr>
          <a:xfrm>
            <a:off x="14383900" y="6731299"/>
            <a:ext cx="2875400" cy="2704065"/>
          </a:xfrm>
          <a:prstGeom prst="rect">
            <a:avLst/>
          </a:prstGeom>
        </p:spPr>
        <p:txBody>
          <a:bodyPr lIns="0" tIns="0" rIns="0" bIns="0" rtlCol="0" anchor="t">
            <a:spAutoFit/>
          </a:bodyPr>
          <a:lstStyle/>
          <a:p>
            <a:pPr algn="ctr">
              <a:lnSpc>
                <a:spcPts val="20282"/>
              </a:lnSpc>
              <a:spcBef>
                <a:spcPct val="0"/>
              </a:spcBef>
            </a:pPr>
            <a:r>
              <a:rPr lang="en-US" sz="16489">
                <a:solidFill>
                  <a:srgbClr val="FFFFFF"/>
                </a:solidFill>
                <a:ea typeface="Poppins Bold"/>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782751" y="680357"/>
            <a:ext cx="1912071" cy="1565508"/>
          </a:xfrm>
          <a:custGeom>
            <a:avLst/>
            <a:gdLst/>
            <a:ahLst/>
            <a:cxnLst/>
            <a:rect l="l" t="t" r="r" b="b"/>
            <a:pathLst>
              <a:path w="1912071" h="1565508">
                <a:moveTo>
                  <a:pt x="0" y="0"/>
                </a:moveTo>
                <a:lnTo>
                  <a:pt x="1912070" y="0"/>
                </a:lnTo>
                <a:lnTo>
                  <a:pt x="1912070" y="1565508"/>
                </a:lnTo>
                <a:lnTo>
                  <a:pt x="0" y="15655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5392659" y="866126"/>
            <a:ext cx="12971541" cy="1190198"/>
          </a:xfrm>
          <a:prstGeom prst="rect">
            <a:avLst/>
          </a:prstGeom>
        </p:spPr>
        <p:txBody>
          <a:bodyPr lIns="0" tIns="0" rIns="0" bIns="0" rtlCol="0" anchor="t">
            <a:spAutoFit/>
          </a:bodyPr>
          <a:lstStyle/>
          <a:p>
            <a:pPr algn="l">
              <a:lnSpc>
                <a:spcPts val="9471"/>
              </a:lnSpc>
            </a:pPr>
            <a:r>
              <a:rPr lang="en-US" sz="7700">
                <a:solidFill>
                  <a:srgbClr val="FFC000"/>
                </a:solidFill>
                <a:latin typeface="Poppins Bold"/>
              </a:rPr>
              <a:t>People Person</a:t>
            </a:r>
            <a:endParaRPr lang="en-US" sz="7700">
              <a:solidFill>
                <a:srgbClr val="FFC000"/>
              </a:solidFill>
              <a:latin typeface="Poppins Bold"/>
              <a:cs typeface="Poppins Bold"/>
            </a:endParaRPr>
          </a:p>
        </p:txBody>
      </p:sp>
      <p:sp>
        <p:nvSpPr>
          <p:cNvPr id="4" name="Freeform 4"/>
          <p:cNvSpPr/>
          <p:nvPr/>
        </p:nvSpPr>
        <p:spPr>
          <a:xfrm>
            <a:off x="2805597" y="2796872"/>
            <a:ext cx="1866379" cy="1866379"/>
          </a:xfrm>
          <a:custGeom>
            <a:avLst/>
            <a:gdLst/>
            <a:ahLst/>
            <a:cxnLst/>
            <a:rect l="l" t="t" r="r" b="b"/>
            <a:pathLst>
              <a:path w="1866379" h="1866379">
                <a:moveTo>
                  <a:pt x="0" y="0"/>
                </a:moveTo>
                <a:lnTo>
                  <a:pt x="1866378" y="0"/>
                </a:lnTo>
                <a:lnTo>
                  <a:pt x="1866378" y="1866378"/>
                </a:lnTo>
                <a:lnTo>
                  <a:pt x="0" y="186637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5392659" y="3164653"/>
            <a:ext cx="12971541" cy="1201611"/>
          </a:xfrm>
          <a:prstGeom prst="rect">
            <a:avLst/>
          </a:prstGeom>
        </p:spPr>
        <p:txBody>
          <a:bodyPr lIns="0" tIns="0" rIns="0" bIns="0" rtlCol="0" anchor="t">
            <a:spAutoFit/>
          </a:bodyPr>
          <a:lstStyle/>
          <a:p>
            <a:pPr algn="just">
              <a:lnSpc>
                <a:spcPts val="9557"/>
              </a:lnSpc>
            </a:pPr>
            <a:r>
              <a:rPr lang="en-US" sz="7750">
                <a:solidFill>
                  <a:srgbClr val="FFC000"/>
                </a:solidFill>
                <a:latin typeface="Poppins Bold"/>
              </a:rPr>
              <a:t>Creative Problem Solver</a:t>
            </a:r>
            <a:endParaRPr lang="en-US" sz="7750">
              <a:solidFill>
                <a:srgbClr val="FFC000"/>
              </a:solidFill>
              <a:latin typeface="Poppins Bold"/>
              <a:cs typeface="Poppins Bold"/>
            </a:endParaRPr>
          </a:p>
        </p:txBody>
      </p:sp>
      <p:sp>
        <p:nvSpPr>
          <p:cNvPr id="6" name="Freeform 6"/>
          <p:cNvSpPr/>
          <p:nvPr/>
        </p:nvSpPr>
        <p:spPr>
          <a:xfrm>
            <a:off x="2753264" y="5215700"/>
            <a:ext cx="1918711" cy="1834767"/>
          </a:xfrm>
          <a:custGeom>
            <a:avLst/>
            <a:gdLst/>
            <a:ahLst/>
            <a:cxnLst/>
            <a:rect l="l" t="t" r="r" b="b"/>
            <a:pathLst>
              <a:path w="1918711" h="1834767">
                <a:moveTo>
                  <a:pt x="0" y="0"/>
                </a:moveTo>
                <a:lnTo>
                  <a:pt x="1918711" y="0"/>
                </a:lnTo>
                <a:lnTo>
                  <a:pt x="1918711" y="1834768"/>
                </a:lnTo>
                <a:lnTo>
                  <a:pt x="0" y="183476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TextBox 7"/>
          <p:cNvSpPr txBox="1"/>
          <p:nvPr/>
        </p:nvSpPr>
        <p:spPr>
          <a:xfrm>
            <a:off x="5392659" y="5453388"/>
            <a:ext cx="12971541" cy="1188402"/>
          </a:xfrm>
          <a:prstGeom prst="rect">
            <a:avLst/>
          </a:prstGeom>
        </p:spPr>
        <p:txBody>
          <a:bodyPr lIns="0" tIns="0" rIns="0" bIns="0" rtlCol="0" anchor="t">
            <a:spAutoFit/>
          </a:bodyPr>
          <a:lstStyle/>
          <a:p>
            <a:pPr algn="l">
              <a:lnSpc>
                <a:spcPts val="9470"/>
              </a:lnSpc>
            </a:pPr>
            <a:r>
              <a:rPr lang="en-US" sz="7650">
                <a:solidFill>
                  <a:srgbClr val="FFC000"/>
                </a:solidFill>
                <a:latin typeface="Poppins Bold"/>
              </a:rPr>
              <a:t>Communication</a:t>
            </a:r>
            <a:endParaRPr lang="en-US" sz="7650">
              <a:solidFill>
                <a:srgbClr val="FFC000"/>
              </a:solidFill>
              <a:latin typeface="Poppins Bold"/>
              <a:cs typeface="Poppins Bold"/>
            </a:endParaRPr>
          </a:p>
        </p:txBody>
      </p:sp>
      <p:sp>
        <p:nvSpPr>
          <p:cNvPr id="8" name="Freeform 8"/>
          <p:cNvSpPr/>
          <p:nvPr/>
        </p:nvSpPr>
        <p:spPr>
          <a:xfrm>
            <a:off x="2961097" y="7602918"/>
            <a:ext cx="1503045" cy="1952007"/>
          </a:xfrm>
          <a:custGeom>
            <a:avLst/>
            <a:gdLst/>
            <a:ahLst/>
            <a:cxnLst/>
            <a:rect l="l" t="t" r="r" b="b"/>
            <a:pathLst>
              <a:path w="1503045" h="1952007">
                <a:moveTo>
                  <a:pt x="0" y="0"/>
                </a:moveTo>
                <a:lnTo>
                  <a:pt x="1503045" y="0"/>
                </a:lnTo>
                <a:lnTo>
                  <a:pt x="1503045" y="1952006"/>
                </a:lnTo>
                <a:lnTo>
                  <a:pt x="0" y="195200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TextBox 9"/>
          <p:cNvSpPr txBox="1"/>
          <p:nvPr/>
        </p:nvSpPr>
        <p:spPr>
          <a:xfrm>
            <a:off x="5392659" y="7738626"/>
            <a:ext cx="12971541" cy="1190198"/>
          </a:xfrm>
          <a:prstGeom prst="rect">
            <a:avLst/>
          </a:prstGeom>
        </p:spPr>
        <p:txBody>
          <a:bodyPr lIns="0" tIns="0" rIns="0" bIns="0" rtlCol="0" anchor="t">
            <a:spAutoFit/>
          </a:bodyPr>
          <a:lstStyle/>
          <a:p>
            <a:pPr algn="l">
              <a:lnSpc>
                <a:spcPts val="9471"/>
              </a:lnSpc>
            </a:pPr>
            <a:r>
              <a:rPr lang="en-US" sz="7700">
                <a:solidFill>
                  <a:srgbClr val="FFC000"/>
                </a:solidFill>
                <a:latin typeface="Poppins Bold"/>
              </a:rPr>
              <a:t>Patience</a:t>
            </a:r>
            <a:endParaRPr lang="en-US" sz="7700">
              <a:solidFill>
                <a:srgbClr val="FFC000"/>
              </a:solidFill>
              <a:latin typeface="Poppins Bold"/>
              <a:cs typeface="Poppins Bo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651126" y="771597"/>
            <a:ext cx="1915029" cy="1992227"/>
          </a:xfrm>
          <a:custGeom>
            <a:avLst/>
            <a:gdLst/>
            <a:ahLst/>
            <a:cxnLst/>
            <a:rect l="l" t="t" r="r" b="b"/>
            <a:pathLst>
              <a:path w="1915029" h="1992227">
                <a:moveTo>
                  <a:pt x="0" y="0"/>
                </a:moveTo>
                <a:lnTo>
                  <a:pt x="1915028" y="0"/>
                </a:lnTo>
                <a:lnTo>
                  <a:pt x="1915028" y="1992228"/>
                </a:lnTo>
                <a:lnTo>
                  <a:pt x="0" y="19922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5090921" y="1172611"/>
            <a:ext cx="13381903" cy="1190198"/>
          </a:xfrm>
          <a:prstGeom prst="rect">
            <a:avLst/>
          </a:prstGeom>
        </p:spPr>
        <p:txBody>
          <a:bodyPr lIns="0" tIns="0" rIns="0" bIns="0" rtlCol="0" anchor="t">
            <a:spAutoFit/>
          </a:bodyPr>
          <a:lstStyle/>
          <a:p>
            <a:pPr algn="just">
              <a:lnSpc>
                <a:spcPts val="9471"/>
              </a:lnSpc>
            </a:pPr>
            <a:r>
              <a:rPr lang="en-US" sz="7700" dirty="0">
                <a:solidFill>
                  <a:srgbClr val="FFC000"/>
                </a:solidFill>
                <a:latin typeface="Poppins Bold"/>
              </a:rPr>
              <a:t>Adaptability/Flexibility</a:t>
            </a:r>
          </a:p>
        </p:txBody>
      </p:sp>
      <p:sp>
        <p:nvSpPr>
          <p:cNvPr id="4" name="Freeform 4"/>
          <p:cNvSpPr/>
          <p:nvPr/>
        </p:nvSpPr>
        <p:spPr>
          <a:xfrm>
            <a:off x="2662343" y="3173610"/>
            <a:ext cx="1892594" cy="1783770"/>
          </a:xfrm>
          <a:custGeom>
            <a:avLst/>
            <a:gdLst/>
            <a:ahLst/>
            <a:cxnLst/>
            <a:rect l="l" t="t" r="r" b="b"/>
            <a:pathLst>
              <a:path w="1892594" h="1783770">
                <a:moveTo>
                  <a:pt x="0" y="0"/>
                </a:moveTo>
                <a:lnTo>
                  <a:pt x="1892594" y="0"/>
                </a:lnTo>
                <a:lnTo>
                  <a:pt x="1892594" y="1783770"/>
                </a:lnTo>
                <a:lnTo>
                  <a:pt x="0" y="178377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5090921" y="3472178"/>
            <a:ext cx="13381903" cy="1190198"/>
          </a:xfrm>
          <a:prstGeom prst="rect">
            <a:avLst/>
          </a:prstGeom>
        </p:spPr>
        <p:txBody>
          <a:bodyPr lIns="0" tIns="0" rIns="0" bIns="0" rtlCol="0" anchor="t">
            <a:spAutoFit/>
          </a:bodyPr>
          <a:lstStyle/>
          <a:p>
            <a:pPr algn="l">
              <a:lnSpc>
                <a:spcPts val="9471"/>
              </a:lnSpc>
            </a:pPr>
            <a:r>
              <a:rPr lang="en-US" sz="7700" dirty="0">
                <a:solidFill>
                  <a:srgbClr val="FFC000"/>
                </a:solidFill>
                <a:latin typeface="Poppins Bold"/>
              </a:rPr>
              <a:t>Collaboration</a:t>
            </a:r>
          </a:p>
        </p:txBody>
      </p:sp>
      <p:sp>
        <p:nvSpPr>
          <p:cNvPr id="6" name="Freeform 6"/>
          <p:cNvSpPr/>
          <p:nvPr/>
        </p:nvSpPr>
        <p:spPr>
          <a:xfrm>
            <a:off x="2783293" y="5366955"/>
            <a:ext cx="1782862" cy="2097484"/>
          </a:xfrm>
          <a:custGeom>
            <a:avLst/>
            <a:gdLst/>
            <a:ahLst/>
            <a:cxnLst/>
            <a:rect l="l" t="t" r="r" b="b"/>
            <a:pathLst>
              <a:path w="1782862" h="2097484">
                <a:moveTo>
                  <a:pt x="0" y="0"/>
                </a:moveTo>
                <a:lnTo>
                  <a:pt x="1782861" y="0"/>
                </a:lnTo>
                <a:lnTo>
                  <a:pt x="1782861" y="2097485"/>
                </a:lnTo>
                <a:lnTo>
                  <a:pt x="0" y="209748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TextBox 7"/>
          <p:cNvSpPr txBox="1"/>
          <p:nvPr/>
        </p:nvSpPr>
        <p:spPr>
          <a:xfrm>
            <a:off x="5090923" y="5836044"/>
            <a:ext cx="13381903" cy="1190198"/>
          </a:xfrm>
          <a:prstGeom prst="rect">
            <a:avLst/>
          </a:prstGeom>
        </p:spPr>
        <p:txBody>
          <a:bodyPr lIns="0" tIns="0" rIns="0" bIns="0" rtlCol="0" anchor="t">
            <a:spAutoFit/>
          </a:bodyPr>
          <a:lstStyle/>
          <a:p>
            <a:pPr algn="l">
              <a:lnSpc>
                <a:spcPts val="9471"/>
              </a:lnSpc>
            </a:pPr>
            <a:r>
              <a:rPr lang="en-US" sz="7700" dirty="0">
                <a:solidFill>
                  <a:srgbClr val="FFC000"/>
                </a:solidFill>
                <a:latin typeface="Poppins Bold"/>
              </a:rPr>
              <a:t>Learner</a:t>
            </a:r>
          </a:p>
        </p:txBody>
      </p:sp>
      <p:sp>
        <p:nvSpPr>
          <p:cNvPr id="8" name="Freeform 8"/>
          <p:cNvSpPr/>
          <p:nvPr/>
        </p:nvSpPr>
        <p:spPr>
          <a:xfrm>
            <a:off x="2651126" y="7874015"/>
            <a:ext cx="1915029" cy="1838427"/>
          </a:xfrm>
          <a:custGeom>
            <a:avLst/>
            <a:gdLst/>
            <a:ahLst/>
            <a:cxnLst/>
            <a:rect l="l" t="t" r="r" b="b"/>
            <a:pathLst>
              <a:path w="1915029" h="1838427">
                <a:moveTo>
                  <a:pt x="0" y="0"/>
                </a:moveTo>
                <a:lnTo>
                  <a:pt x="1915028" y="0"/>
                </a:lnTo>
                <a:lnTo>
                  <a:pt x="1915028" y="1838427"/>
                </a:lnTo>
                <a:lnTo>
                  <a:pt x="0" y="183842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TextBox 9"/>
          <p:cNvSpPr txBox="1"/>
          <p:nvPr/>
        </p:nvSpPr>
        <p:spPr>
          <a:xfrm>
            <a:off x="5090922" y="8199910"/>
            <a:ext cx="13381903" cy="1190198"/>
          </a:xfrm>
          <a:prstGeom prst="rect">
            <a:avLst/>
          </a:prstGeom>
        </p:spPr>
        <p:txBody>
          <a:bodyPr lIns="0" tIns="0" rIns="0" bIns="0" rtlCol="0" anchor="t">
            <a:spAutoFit/>
          </a:bodyPr>
          <a:lstStyle/>
          <a:p>
            <a:pPr algn="l">
              <a:lnSpc>
                <a:spcPts val="9471"/>
              </a:lnSpc>
            </a:pPr>
            <a:r>
              <a:rPr lang="en-US" sz="7700" dirty="0">
                <a:solidFill>
                  <a:srgbClr val="FFC000"/>
                </a:solidFill>
                <a:latin typeface="Poppins Bold"/>
              </a:rPr>
              <a:t>Cultural Humility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2221200"/>
            <a:ext cx="18073426" cy="5031712"/>
          </a:xfrm>
          <a:prstGeom prst="rect">
            <a:avLst/>
          </a:prstGeom>
        </p:spPr>
        <p:txBody>
          <a:bodyPr lIns="0" tIns="0" rIns="0" bIns="0" rtlCol="0" anchor="t">
            <a:spAutoFit/>
          </a:bodyPr>
          <a:lstStyle/>
          <a:p>
            <a:pPr algn="ctr">
              <a:lnSpc>
                <a:spcPts val="12803"/>
              </a:lnSpc>
            </a:pPr>
            <a:r>
              <a:rPr lang="en-US" sz="12300">
                <a:solidFill>
                  <a:srgbClr val="FFC000"/>
                </a:solidFill>
                <a:latin typeface="Poppins Bold"/>
              </a:rPr>
              <a:t>What is an Occupational Therapist (OT)?</a:t>
            </a:r>
            <a:endParaRPr lang="en-US" sz="12300">
              <a:solidFill>
                <a:srgbClr val="FFC000"/>
              </a:solidFill>
              <a:latin typeface="Poppins Bold"/>
              <a:cs typeface="Poppins Bo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4350"/>
            <a:ext cx="18258800" cy="10307449"/>
          </a:xfrm>
          <a:custGeom>
            <a:avLst/>
            <a:gdLst/>
            <a:ahLst/>
            <a:cxnLst/>
            <a:rect l="l" t="t" r="r" b="b"/>
            <a:pathLst>
              <a:path w="18530943" h="12353962">
                <a:moveTo>
                  <a:pt x="0" y="0"/>
                </a:moveTo>
                <a:lnTo>
                  <a:pt x="18530943" y="0"/>
                </a:lnTo>
                <a:lnTo>
                  <a:pt x="18530943" y="12353962"/>
                </a:lnTo>
                <a:lnTo>
                  <a:pt x="0" y="12353962"/>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009F60C8-04B8-842B-DF12-A67A3003BC0F}"/>
              </a:ext>
            </a:extLst>
          </p:cNvPr>
          <p:cNvSpPr/>
          <p:nvPr/>
        </p:nvSpPr>
        <p:spPr>
          <a:xfrm>
            <a:off x="176927" y="5524500"/>
            <a:ext cx="13005673" cy="4419600"/>
          </a:xfrm>
          <a:prstGeom prst="roundRect">
            <a:avLst/>
          </a:prstGeom>
          <a:solidFill>
            <a:srgbClr val="252158">
              <a:alpha val="8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64158" y="5975159"/>
            <a:ext cx="13828732" cy="3862103"/>
          </a:xfrm>
          <a:prstGeom prst="rect">
            <a:avLst/>
          </a:prstGeom>
        </p:spPr>
        <p:txBody>
          <a:bodyPr lIns="0" tIns="0" rIns="0" bIns="0" rtlCol="0" anchor="t">
            <a:spAutoFit/>
          </a:bodyPr>
          <a:lstStyle/>
          <a:p>
            <a:pPr algn="ctr">
              <a:lnSpc>
                <a:spcPts val="7429"/>
              </a:lnSpc>
            </a:pPr>
            <a:r>
              <a:rPr lang="en-US" sz="7008">
                <a:solidFill>
                  <a:srgbClr val="FFFFFF"/>
                </a:solidFill>
                <a:latin typeface="Poppins Bold"/>
              </a:rPr>
              <a:t>An occupational therapist (OT) will assess and design interventions to enhance independence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7287" y="2400587"/>
            <a:ext cx="18073426" cy="4890021"/>
          </a:xfrm>
          <a:prstGeom prst="rect">
            <a:avLst/>
          </a:prstGeom>
        </p:spPr>
        <p:txBody>
          <a:bodyPr lIns="0" tIns="0" rIns="0" bIns="0" rtlCol="0" anchor="t">
            <a:spAutoFit/>
          </a:bodyPr>
          <a:lstStyle/>
          <a:p>
            <a:pPr algn="ctr">
              <a:lnSpc>
                <a:spcPts val="12376"/>
              </a:lnSpc>
            </a:pPr>
            <a:r>
              <a:rPr lang="en-US" sz="11900">
                <a:solidFill>
                  <a:srgbClr val="FFC000"/>
                </a:solidFill>
                <a:latin typeface="Poppins Bold"/>
              </a:rPr>
              <a:t>What is an Occupational Therapy </a:t>
            </a:r>
            <a:endParaRPr lang="en-US" sz="11900">
              <a:solidFill>
                <a:srgbClr val="FFC000"/>
              </a:solidFill>
              <a:latin typeface="Poppins Bold"/>
              <a:cs typeface="Poppins Bold"/>
            </a:endParaRPr>
          </a:p>
          <a:p>
            <a:pPr algn="ctr">
              <a:lnSpc>
                <a:spcPts val="12376"/>
              </a:lnSpc>
            </a:pPr>
            <a:r>
              <a:rPr lang="en-US" sz="11900">
                <a:solidFill>
                  <a:srgbClr val="FFC000"/>
                </a:solidFill>
                <a:latin typeface="Poppins Bold"/>
              </a:rPr>
              <a:t>Assistant (OTA)?</a:t>
            </a:r>
            <a:endParaRPr lang="en-US" sz="11900">
              <a:solidFill>
                <a:srgbClr val="FFC000"/>
              </a:solidFill>
              <a:latin typeface="Poppins Bold"/>
              <a:cs typeface="Poppins Bol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5952" y="-10887"/>
            <a:ext cx="18323052" cy="10304971"/>
          </a:xfrm>
          <a:custGeom>
            <a:avLst/>
            <a:gdLst/>
            <a:ahLst/>
            <a:cxnLst/>
            <a:rect l="l" t="t" r="r" b="b"/>
            <a:pathLst>
              <a:path w="22448736" h="10457369">
                <a:moveTo>
                  <a:pt x="0" y="0"/>
                </a:moveTo>
                <a:lnTo>
                  <a:pt x="22448736" y="0"/>
                </a:lnTo>
                <a:lnTo>
                  <a:pt x="22448736" y="10457369"/>
                </a:lnTo>
                <a:lnTo>
                  <a:pt x="0" y="10457369"/>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BE12F2AD-92A4-F1BD-6D1F-80CEA0C8D6F9}"/>
              </a:ext>
            </a:extLst>
          </p:cNvPr>
          <p:cNvSpPr/>
          <p:nvPr/>
        </p:nvSpPr>
        <p:spPr>
          <a:xfrm>
            <a:off x="228600" y="6072251"/>
            <a:ext cx="17373600" cy="3869224"/>
          </a:xfrm>
          <a:prstGeom prst="roundRect">
            <a:avLst/>
          </a:prstGeom>
          <a:solidFill>
            <a:srgbClr val="252158">
              <a:alpha val="8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48126" y="6286500"/>
            <a:ext cx="17449800" cy="3654975"/>
          </a:xfrm>
          <a:prstGeom prst="rect">
            <a:avLst/>
          </a:prstGeom>
        </p:spPr>
        <p:txBody>
          <a:bodyPr wrap="square" lIns="0" tIns="0" rIns="0" bIns="0" rtlCol="0" anchor="t">
            <a:spAutoFit/>
          </a:bodyPr>
          <a:lstStyle/>
          <a:p>
            <a:pPr algn="ctr">
              <a:lnSpc>
                <a:spcPts val="7102"/>
              </a:lnSpc>
            </a:pPr>
            <a:r>
              <a:rPr lang="en-US" sz="6700">
                <a:solidFill>
                  <a:srgbClr val="F2F2F2"/>
                </a:solidFill>
                <a:latin typeface="Poppins Bold"/>
              </a:rPr>
              <a:t>An occupational therapy assistant (OTA) works under the supervision of an occupational therapist (OT) to implement those interventions.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483780"/>
            <a:ext cx="18288000" cy="2652400"/>
          </a:xfrm>
          <a:prstGeom prst="rect">
            <a:avLst/>
          </a:prstGeom>
        </p:spPr>
        <p:txBody>
          <a:bodyPr lIns="0" tIns="0" rIns="0" bIns="0" rtlCol="0" anchor="t">
            <a:spAutoFit/>
          </a:bodyPr>
          <a:lstStyle/>
          <a:p>
            <a:pPr algn="ctr">
              <a:lnSpc>
                <a:spcPts val="9918"/>
              </a:lnSpc>
            </a:pPr>
            <a:r>
              <a:rPr lang="en-US" sz="9350">
                <a:solidFill>
                  <a:srgbClr val="FFC000"/>
                </a:solidFill>
                <a:latin typeface="Poppins Bold"/>
              </a:rPr>
              <a:t>Pathway to Becoming an Occupational Therapist</a:t>
            </a:r>
            <a:endParaRPr lang="en-US" sz="9350">
              <a:solidFill>
                <a:srgbClr val="FFC000"/>
              </a:solidFill>
              <a:latin typeface="Poppins Bold"/>
              <a:cs typeface="Poppins Bold"/>
            </a:endParaRPr>
          </a:p>
        </p:txBody>
      </p:sp>
      <p:sp>
        <p:nvSpPr>
          <p:cNvPr id="3" name="TextBox 3"/>
          <p:cNvSpPr txBox="1"/>
          <p:nvPr/>
        </p:nvSpPr>
        <p:spPr>
          <a:xfrm>
            <a:off x="2338420" y="3638277"/>
            <a:ext cx="15949580" cy="5989320"/>
          </a:xfrm>
          <a:prstGeom prst="rect">
            <a:avLst/>
          </a:prstGeom>
        </p:spPr>
        <p:txBody>
          <a:bodyPr lIns="0" tIns="0" rIns="0" bIns="0" rtlCol="0" anchor="t">
            <a:spAutoFit/>
          </a:bodyPr>
          <a:lstStyle/>
          <a:p>
            <a:pPr algn="l">
              <a:lnSpc>
                <a:spcPts val="3960"/>
              </a:lnSpc>
            </a:pPr>
            <a:r>
              <a:rPr lang="en-US" sz="3600">
                <a:solidFill>
                  <a:srgbClr val="F2F2F2"/>
                </a:solidFill>
                <a:latin typeface="Poppins"/>
              </a:rPr>
              <a:t>Complete an undergrad degree. </a:t>
            </a:r>
          </a:p>
          <a:p>
            <a:pPr algn="l">
              <a:lnSpc>
                <a:spcPts val="3960"/>
              </a:lnSpc>
            </a:pPr>
            <a:endParaRPr lang="en-US" sz="3600">
              <a:solidFill>
                <a:srgbClr val="F2F2F2"/>
              </a:solidFill>
              <a:latin typeface="Poppins"/>
            </a:endParaRPr>
          </a:p>
          <a:p>
            <a:pPr algn="l">
              <a:lnSpc>
                <a:spcPts val="3960"/>
              </a:lnSpc>
            </a:pPr>
            <a:r>
              <a:rPr lang="en-US" sz="3600">
                <a:solidFill>
                  <a:srgbClr val="F2F2F2"/>
                </a:solidFill>
                <a:latin typeface="Poppins"/>
              </a:rPr>
              <a:t>Explore and apply to an accredited Master of Occupational Therapy (MOT) or Doctor of Occupational Therapy (OTD) program. </a:t>
            </a:r>
          </a:p>
          <a:p>
            <a:pPr algn="l">
              <a:lnSpc>
                <a:spcPts val="3960"/>
              </a:lnSpc>
            </a:pPr>
            <a:endParaRPr lang="en-US" sz="3600">
              <a:solidFill>
                <a:srgbClr val="F2F2F2"/>
              </a:solidFill>
              <a:latin typeface="Poppins"/>
            </a:endParaRPr>
          </a:p>
          <a:p>
            <a:pPr algn="l">
              <a:lnSpc>
                <a:spcPts val="3960"/>
              </a:lnSpc>
            </a:pPr>
            <a:r>
              <a:rPr lang="en-US" sz="3600">
                <a:solidFill>
                  <a:srgbClr val="F2F2F2"/>
                </a:solidFill>
                <a:latin typeface="Poppins"/>
              </a:rPr>
              <a:t>Graduate with a MOT or OTD degree. </a:t>
            </a:r>
          </a:p>
          <a:p>
            <a:pPr algn="l">
              <a:lnSpc>
                <a:spcPts val="3960"/>
              </a:lnSpc>
            </a:pPr>
            <a:endParaRPr lang="en-US" sz="3600">
              <a:solidFill>
                <a:srgbClr val="F2F2F2"/>
              </a:solidFill>
              <a:latin typeface="Poppins"/>
            </a:endParaRPr>
          </a:p>
          <a:p>
            <a:pPr algn="l">
              <a:lnSpc>
                <a:spcPts val="3960"/>
              </a:lnSpc>
            </a:pPr>
            <a:r>
              <a:rPr lang="en-US" sz="3600">
                <a:solidFill>
                  <a:srgbClr val="F2F2F2"/>
                </a:solidFill>
                <a:latin typeface="Poppins"/>
              </a:rPr>
              <a:t>Pass the national occupational therapy board exam and earn OTR® certification.</a:t>
            </a:r>
          </a:p>
          <a:p>
            <a:pPr algn="l">
              <a:lnSpc>
                <a:spcPts val="3960"/>
              </a:lnSpc>
            </a:pPr>
            <a:endParaRPr lang="en-US" sz="3600">
              <a:solidFill>
                <a:srgbClr val="F2F2F2"/>
              </a:solidFill>
              <a:latin typeface="Poppins"/>
            </a:endParaRPr>
          </a:p>
          <a:p>
            <a:pPr algn="l">
              <a:lnSpc>
                <a:spcPts val="3960"/>
              </a:lnSpc>
            </a:pPr>
            <a:r>
              <a:rPr lang="en-US" sz="3600">
                <a:solidFill>
                  <a:srgbClr val="F2F2F2"/>
                </a:solidFill>
                <a:latin typeface="Poppins"/>
              </a:rPr>
              <a:t>Obtain a state license to practice.</a:t>
            </a:r>
          </a:p>
          <a:p>
            <a:pPr algn="l">
              <a:lnSpc>
                <a:spcPts val="3960"/>
              </a:lnSpc>
            </a:pPr>
            <a:endParaRPr lang="en-US" sz="3600">
              <a:solidFill>
                <a:srgbClr val="F2F2F2"/>
              </a:solidFill>
              <a:latin typeface="Poppins"/>
            </a:endParaRPr>
          </a:p>
        </p:txBody>
      </p:sp>
      <p:grpSp>
        <p:nvGrpSpPr>
          <p:cNvPr id="4" name="Group 4"/>
          <p:cNvGrpSpPr/>
          <p:nvPr/>
        </p:nvGrpSpPr>
        <p:grpSpPr>
          <a:xfrm>
            <a:off x="1028700" y="3638277"/>
            <a:ext cx="683581" cy="683581"/>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50BD"/>
            </a:solidFill>
          </p:spPr>
          <p:txBody>
            <a:bodyPr/>
            <a:lstStyle/>
            <a:p>
              <a:endParaRPr lang="en-US"/>
            </a:p>
          </p:txBody>
        </p:sp>
        <p:sp>
          <p:nvSpPr>
            <p:cNvPr id="6" name="TextBox 6"/>
            <p:cNvSpPr txBox="1"/>
            <p:nvPr/>
          </p:nvSpPr>
          <p:spPr>
            <a:xfrm>
              <a:off x="76200" y="47625"/>
              <a:ext cx="660400" cy="688975"/>
            </a:xfrm>
            <a:prstGeom prst="rect">
              <a:avLst/>
            </a:prstGeom>
          </p:spPr>
          <p:txBody>
            <a:bodyPr lIns="47394" tIns="47394" rIns="47394" bIns="47394" rtlCol="0" anchor="ctr"/>
            <a:lstStyle/>
            <a:p>
              <a:pPr algn="ctr">
                <a:lnSpc>
                  <a:spcPts val="2481"/>
                </a:lnSpc>
              </a:pPr>
              <a:endParaRPr/>
            </a:p>
          </p:txBody>
        </p:sp>
      </p:grpSp>
      <p:grpSp>
        <p:nvGrpSpPr>
          <p:cNvPr id="7" name="Group 7"/>
          <p:cNvGrpSpPr/>
          <p:nvPr/>
        </p:nvGrpSpPr>
        <p:grpSpPr>
          <a:xfrm>
            <a:off x="1028700" y="6094978"/>
            <a:ext cx="683581" cy="683581"/>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50BD"/>
            </a:solidFill>
          </p:spPr>
          <p:txBody>
            <a:bodyPr/>
            <a:lstStyle/>
            <a:p>
              <a:endParaRPr lang="en-US"/>
            </a:p>
          </p:txBody>
        </p:sp>
        <p:sp>
          <p:nvSpPr>
            <p:cNvPr id="9" name="TextBox 9"/>
            <p:cNvSpPr txBox="1"/>
            <p:nvPr/>
          </p:nvSpPr>
          <p:spPr>
            <a:xfrm>
              <a:off x="76200" y="47625"/>
              <a:ext cx="660400" cy="688975"/>
            </a:xfrm>
            <a:prstGeom prst="rect">
              <a:avLst/>
            </a:prstGeom>
          </p:spPr>
          <p:txBody>
            <a:bodyPr lIns="47394" tIns="47394" rIns="47394" bIns="47394" rtlCol="0" anchor="ctr"/>
            <a:lstStyle/>
            <a:p>
              <a:pPr algn="ctr">
                <a:lnSpc>
                  <a:spcPts val="2481"/>
                </a:lnSpc>
              </a:pPr>
              <a:endParaRPr/>
            </a:p>
          </p:txBody>
        </p:sp>
      </p:grpSp>
      <p:grpSp>
        <p:nvGrpSpPr>
          <p:cNvPr id="10" name="Group 10"/>
          <p:cNvGrpSpPr/>
          <p:nvPr/>
        </p:nvGrpSpPr>
        <p:grpSpPr>
          <a:xfrm>
            <a:off x="1028700" y="4851562"/>
            <a:ext cx="683581" cy="683581"/>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50BD"/>
            </a:solidFill>
          </p:spPr>
          <p:txBody>
            <a:bodyPr/>
            <a:lstStyle/>
            <a:p>
              <a:endParaRPr lang="en-US"/>
            </a:p>
          </p:txBody>
        </p:sp>
        <p:sp>
          <p:nvSpPr>
            <p:cNvPr id="12" name="TextBox 12"/>
            <p:cNvSpPr txBox="1"/>
            <p:nvPr/>
          </p:nvSpPr>
          <p:spPr>
            <a:xfrm>
              <a:off x="76200" y="47625"/>
              <a:ext cx="660400" cy="688975"/>
            </a:xfrm>
            <a:prstGeom prst="rect">
              <a:avLst/>
            </a:prstGeom>
          </p:spPr>
          <p:txBody>
            <a:bodyPr lIns="47394" tIns="47394" rIns="47394" bIns="47394" rtlCol="0" anchor="ctr"/>
            <a:lstStyle/>
            <a:p>
              <a:pPr algn="ctr">
                <a:lnSpc>
                  <a:spcPts val="2481"/>
                </a:lnSpc>
              </a:pPr>
              <a:endParaRPr/>
            </a:p>
          </p:txBody>
        </p:sp>
      </p:grpSp>
      <p:grpSp>
        <p:nvGrpSpPr>
          <p:cNvPr id="13" name="Group 13"/>
          <p:cNvGrpSpPr/>
          <p:nvPr/>
        </p:nvGrpSpPr>
        <p:grpSpPr>
          <a:xfrm>
            <a:off x="1028700" y="7311736"/>
            <a:ext cx="683581" cy="683581"/>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50BD"/>
            </a:solidFill>
          </p:spPr>
          <p:txBody>
            <a:bodyPr/>
            <a:lstStyle/>
            <a:p>
              <a:endParaRPr lang="en-US"/>
            </a:p>
          </p:txBody>
        </p:sp>
        <p:sp>
          <p:nvSpPr>
            <p:cNvPr id="15" name="TextBox 15"/>
            <p:cNvSpPr txBox="1"/>
            <p:nvPr/>
          </p:nvSpPr>
          <p:spPr>
            <a:xfrm>
              <a:off x="76200" y="47625"/>
              <a:ext cx="660400" cy="688975"/>
            </a:xfrm>
            <a:prstGeom prst="rect">
              <a:avLst/>
            </a:prstGeom>
          </p:spPr>
          <p:txBody>
            <a:bodyPr lIns="47394" tIns="47394" rIns="47394" bIns="47394" rtlCol="0" anchor="ctr"/>
            <a:lstStyle/>
            <a:p>
              <a:pPr algn="ctr">
                <a:lnSpc>
                  <a:spcPts val="2481"/>
                </a:lnSpc>
              </a:pPr>
              <a:endParaRPr/>
            </a:p>
          </p:txBody>
        </p:sp>
      </p:grpSp>
      <p:grpSp>
        <p:nvGrpSpPr>
          <p:cNvPr id="16" name="Group 16"/>
          <p:cNvGrpSpPr/>
          <p:nvPr/>
        </p:nvGrpSpPr>
        <p:grpSpPr>
          <a:xfrm>
            <a:off x="1028700" y="8404086"/>
            <a:ext cx="683581" cy="683581"/>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50BD"/>
            </a:solidFill>
          </p:spPr>
          <p:txBody>
            <a:bodyPr/>
            <a:lstStyle/>
            <a:p>
              <a:endParaRPr lang="en-US"/>
            </a:p>
          </p:txBody>
        </p:sp>
        <p:sp>
          <p:nvSpPr>
            <p:cNvPr id="18" name="TextBox 18"/>
            <p:cNvSpPr txBox="1"/>
            <p:nvPr/>
          </p:nvSpPr>
          <p:spPr>
            <a:xfrm>
              <a:off x="76200" y="47625"/>
              <a:ext cx="660400" cy="688975"/>
            </a:xfrm>
            <a:prstGeom prst="rect">
              <a:avLst/>
            </a:prstGeom>
          </p:spPr>
          <p:txBody>
            <a:bodyPr lIns="47394" tIns="47394" rIns="47394" bIns="47394" rtlCol="0" anchor="ctr"/>
            <a:lstStyle/>
            <a:p>
              <a:pPr algn="ctr">
                <a:lnSpc>
                  <a:spcPts val="2481"/>
                </a:lnSpc>
              </a:pPr>
              <a:endParaRPr/>
            </a:p>
          </p:txBody>
        </p:sp>
      </p:grpSp>
      <p:sp>
        <p:nvSpPr>
          <p:cNvPr id="19" name="TextBox 19"/>
          <p:cNvSpPr txBox="1"/>
          <p:nvPr/>
        </p:nvSpPr>
        <p:spPr>
          <a:xfrm>
            <a:off x="1028700" y="3737577"/>
            <a:ext cx="683581" cy="494505"/>
          </a:xfrm>
          <a:prstGeom prst="rect">
            <a:avLst/>
          </a:prstGeom>
        </p:spPr>
        <p:txBody>
          <a:bodyPr lIns="0" tIns="0" rIns="0" bIns="0" rtlCol="0" anchor="t">
            <a:spAutoFit/>
          </a:bodyPr>
          <a:lstStyle/>
          <a:p>
            <a:pPr algn="ctr">
              <a:lnSpc>
                <a:spcPts val="3560"/>
              </a:lnSpc>
            </a:pPr>
            <a:r>
              <a:rPr lang="en-US" sz="3358">
                <a:solidFill>
                  <a:srgbClr val="252158"/>
                </a:solidFill>
                <a:latin typeface="Poppins Bold"/>
              </a:rPr>
              <a:t>1</a:t>
            </a:r>
          </a:p>
        </p:txBody>
      </p:sp>
      <p:sp>
        <p:nvSpPr>
          <p:cNvPr id="20" name="TextBox 20"/>
          <p:cNvSpPr txBox="1"/>
          <p:nvPr/>
        </p:nvSpPr>
        <p:spPr>
          <a:xfrm>
            <a:off x="1028700" y="6194279"/>
            <a:ext cx="683581" cy="494505"/>
          </a:xfrm>
          <a:prstGeom prst="rect">
            <a:avLst/>
          </a:prstGeom>
        </p:spPr>
        <p:txBody>
          <a:bodyPr lIns="0" tIns="0" rIns="0" bIns="0" rtlCol="0" anchor="t">
            <a:spAutoFit/>
          </a:bodyPr>
          <a:lstStyle/>
          <a:p>
            <a:pPr algn="ctr">
              <a:lnSpc>
                <a:spcPts val="3560"/>
              </a:lnSpc>
            </a:pPr>
            <a:r>
              <a:rPr lang="en-US" sz="3358">
                <a:solidFill>
                  <a:srgbClr val="252158"/>
                </a:solidFill>
                <a:latin typeface="Poppins Bold"/>
              </a:rPr>
              <a:t>3</a:t>
            </a:r>
          </a:p>
        </p:txBody>
      </p:sp>
      <p:sp>
        <p:nvSpPr>
          <p:cNvPr id="21" name="TextBox 21"/>
          <p:cNvSpPr txBox="1"/>
          <p:nvPr/>
        </p:nvSpPr>
        <p:spPr>
          <a:xfrm>
            <a:off x="1028700" y="4950862"/>
            <a:ext cx="683581" cy="494505"/>
          </a:xfrm>
          <a:prstGeom prst="rect">
            <a:avLst/>
          </a:prstGeom>
        </p:spPr>
        <p:txBody>
          <a:bodyPr lIns="0" tIns="0" rIns="0" bIns="0" rtlCol="0" anchor="t">
            <a:spAutoFit/>
          </a:bodyPr>
          <a:lstStyle/>
          <a:p>
            <a:pPr algn="ctr">
              <a:lnSpc>
                <a:spcPts val="3560"/>
              </a:lnSpc>
            </a:pPr>
            <a:r>
              <a:rPr lang="en-US" sz="3358">
                <a:solidFill>
                  <a:srgbClr val="252158"/>
                </a:solidFill>
                <a:latin typeface="Poppins Bold"/>
              </a:rPr>
              <a:t>2</a:t>
            </a:r>
          </a:p>
        </p:txBody>
      </p:sp>
      <p:sp>
        <p:nvSpPr>
          <p:cNvPr id="22" name="TextBox 22"/>
          <p:cNvSpPr txBox="1"/>
          <p:nvPr/>
        </p:nvSpPr>
        <p:spPr>
          <a:xfrm>
            <a:off x="1028700" y="7411036"/>
            <a:ext cx="683581" cy="494505"/>
          </a:xfrm>
          <a:prstGeom prst="rect">
            <a:avLst/>
          </a:prstGeom>
        </p:spPr>
        <p:txBody>
          <a:bodyPr lIns="0" tIns="0" rIns="0" bIns="0" rtlCol="0" anchor="t">
            <a:spAutoFit/>
          </a:bodyPr>
          <a:lstStyle/>
          <a:p>
            <a:pPr algn="ctr">
              <a:lnSpc>
                <a:spcPts val="3560"/>
              </a:lnSpc>
            </a:pPr>
            <a:r>
              <a:rPr lang="en-US" sz="3358">
                <a:solidFill>
                  <a:srgbClr val="252158"/>
                </a:solidFill>
                <a:latin typeface="Poppins Bold"/>
              </a:rPr>
              <a:t>4</a:t>
            </a:r>
          </a:p>
        </p:txBody>
      </p:sp>
      <p:sp>
        <p:nvSpPr>
          <p:cNvPr id="23" name="TextBox 23"/>
          <p:cNvSpPr txBox="1"/>
          <p:nvPr/>
        </p:nvSpPr>
        <p:spPr>
          <a:xfrm>
            <a:off x="1028700" y="8503386"/>
            <a:ext cx="683581" cy="494505"/>
          </a:xfrm>
          <a:prstGeom prst="rect">
            <a:avLst/>
          </a:prstGeom>
        </p:spPr>
        <p:txBody>
          <a:bodyPr lIns="0" tIns="0" rIns="0" bIns="0" rtlCol="0" anchor="t">
            <a:spAutoFit/>
          </a:bodyPr>
          <a:lstStyle/>
          <a:p>
            <a:pPr algn="ctr">
              <a:lnSpc>
                <a:spcPts val="3560"/>
              </a:lnSpc>
            </a:pPr>
            <a:r>
              <a:rPr lang="en-US" sz="3358">
                <a:solidFill>
                  <a:srgbClr val="252158"/>
                </a:solidFill>
                <a:latin typeface="Poppins Bold"/>
              </a:rPr>
              <a:t>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805365" y="2432149"/>
            <a:ext cx="8955598" cy="6826151"/>
          </a:xfrm>
          <a:prstGeom prst="rect">
            <a:avLst/>
          </a:prstGeom>
        </p:spPr>
        <p:txBody>
          <a:bodyPr lIns="0" tIns="0" rIns="0" bIns="0" rtlCol="0" anchor="t">
            <a:spAutoFit/>
          </a:bodyPr>
          <a:lstStyle/>
          <a:p>
            <a:pPr algn="l">
              <a:lnSpc>
                <a:spcPts val="4905"/>
              </a:lnSpc>
            </a:pPr>
            <a:r>
              <a:rPr lang="en-US" sz="3503">
                <a:solidFill>
                  <a:srgbClr val="F2F2F2"/>
                </a:solidFill>
                <a:latin typeface="Poppins"/>
              </a:rPr>
              <a:t>Kinesiology </a:t>
            </a:r>
          </a:p>
          <a:p>
            <a:pPr algn="l">
              <a:lnSpc>
                <a:spcPts val="4905"/>
              </a:lnSpc>
            </a:pPr>
            <a:r>
              <a:rPr lang="en-US" sz="3503">
                <a:solidFill>
                  <a:srgbClr val="F2F2F2"/>
                </a:solidFill>
                <a:latin typeface="Poppins"/>
              </a:rPr>
              <a:t>Biology </a:t>
            </a:r>
          </a:p>
          <a:p>
            <a:pPr algn="l">
              <a:lnSpc>
                <a:spcPts val="4905"/>
              </a:lnSpc>
            </a:pPr>
            <a:r>
              <a:rPr lang="en-US" sz="3503">
                <a:solidFill>
                  <a:srgbClr val="F2F2F2"/>
                </a:solidFill>
                <a:latin typeface="Poppins"/>
              </a:rPr>
              <a:t>Psychology </a:t>
            </a:r>
          </a:p>
          <a:p>
            <a:pPr algn="l">
              <a:lnSpc>
                <a:spcPts val="4905"/>
              </a:lnSpc>
            </a:pPr>
            <a:r>
              <a:rPr lang="en-US" sz="3503">
                <a:solidFill>
                  <a:srgbClr val="F2F2F2"/>
                </a:solidFill>
                <a:latin typeface="Poppins"/>
              </a:rPr>
              <a:t>Exercise physiology </a:t>
            </a:r>
          </a:p>
          <a:p>
            <a:pPr algn="l">
              <a:lnSpc>
                <a:spcPts val="4905"/>
              </a:lnSpc>
            </a:pPr>
            <a:r>
              <a:rPr lang="en-US" sz="3503">
                <a:solidFill>
                  <a:srgbClr val="F2F2F2"/>
                </a:solidFill>
                <a:latin typeface="Poppins"/>
              </a:rPr>
              <a:t>Chemistry </a:t>
            </a:r>
          </a:p>
          <a:p>
            <a:pPr algn="l">
              <a:lnSpc>
                <a:spcPts val="4905"/>
              </a:lnSpc>
            </a:pPr>
            <a:r>
              <a:rPr lang="en-US" sz="3503">
                <a:solidFill>
                  <a:srgbClr val="F2F2F2"/>
                </a:solidFill>
                <a:latin typeface="Poppins"/>
              </a:rPr>
              <a:t>Health sciences</a:t>
            </a:r>
          </a:p>
          <a:p>
            <a:pPr algn="l">
              <a:lnSpc>
                <a:spcPts val="4905"/>
              </a:lnSpc>
            </a:pPr>
            <a:r>
              <a:rPr lang="en-US" sz="3503">
                <a:solidFill>
                  <a:srgbClr val="F2F2F2"/>
                </a:solidFill>
                <a:latin typeface="Poppins"/>
              </a:rPr>
              <a:t>Education </a:t>
            </a:r>
          </a:p>
          <a:p>
            <a:pPr algn="l">
              <a:lnSpc>
                <a:spcPts val="4905"/>
              </a:lnSpc>
            </a:pPr>
            <a:r>
              <a:rPr lang="en-US" sz="3503">
                <a:solidFill>
                  <a:srgbClr val="F2F2F2"/>
                </a:solidFill>
                <a:latin typeface="Poppins"/>
              </a:rPr>
              <a:t>Sociology </a:t>
            </a:r>
          </a:p>
          <a:p>
            <a:pPr algn="l">
              <a:lnSpc>
                <a:spcPts val="4905"/>
              </a:lnSpc>
            </a:pPr>
            <a:r>
              <a:rPr lang="en-US" sz="3503">
                <a:solidFill>
                  <a:srgbClr val="F2F2F2"/>
                </a:solidFill>
                <a:latin typeface="Poppins"/>
              </a:rPr>
              <a:t>Therapeutic recreation </a:t>
            </a:r>
          </a:p>
          <a:p>
            <a:pPr algn="l">
              <a:lnSpc>
                <a:spcPts val="4905"/>
              </a:lnSpc>
            </a:pPr>
            <a:r>
              <a:rPr lang="en-US" sz="3503">
                <a:solidFill>
                  <a:srgbClr val="F2F2F2"/>
                </a:solidFill>
                <a:latin typeface="Poppins"/>
              </a:rPr>
              <a:t>Non-traditional majors </a:t>
            </a:r>
          </a:p>
          <a:p>
            <a:pPr algn="l">
              <a:lnSpc>
                <a:spcPts val="4905"/>
              </a:lnSpc>
            </a:pPr>
            <a:r>
              <a:rPr lang="en-US" sz="3503">
                <a:solidFill>
                  <a:srgbClr val="F2F2F2"/>
                </a:solidFill>
                <a:latin typeface="Poppins Italics"/>
              </a:rPr>
              <a:t>(e.g. Art &amp; Theater)</a:t>
            </a:r>
          </a:p>
        </p:txBody>
      </p:sp>
      <p:sp>
        <p:nvSpPr>
          <p:cNvPr id="3" name="Freeform 3"/>
          <p:cNvSpPr/>
          <p:nvPr/>
        </p:nvSpPr>
        <p:spPr>
          <a:xfrm rot="1902835">
            <a:off x="11181178" y="4088972"/>
            <a:ext cx="2799268" cy="3174428"/>
          </a:xfrm>
          <a:custGeom>
            <a:avLst/>
            <a:gdLst/>
            <a:ahLst/>
            <a:cxnLst/>
            <a:rect l="l" t="t" r="r" b="b"/>
            <a:pathLst>
              <a:path w="2799268" h="3174428">
                <a:moveTo>
                  <a:pt x="0" y="0"/>
                </a:moveTo>
                <a:lnTo>
                  <a:pt x="2799269" y="0"/>
                </a:lnTo>
                <a:lnTo>
                  <a:pt x="2799269" y="3174428"/>
                </a:lnTo>
                <a:lnTo>
                  <a:pt x="0" y="31744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2580813" y="8062851"/>
            <a:ext cx="6332096" cy="2224149"/>
          </a:xfrm>
          <a:custGeom>
            <a:avLst/>
            <a:gdLst/>
            <a:ahLst/>
            <a:cxnLst/>
            <a:rect l="l" t="t" r="r" b="b"/>
            <a:pathLst>
              <a:path w="6332096" h="2224149">
                <a:moveTo>
                  <a:pt x="0" y="0"/>
                </a:moveTo>
                <a:lnTo>
                  <a:pt x="6332095" y="0"/>
                </a:lnTo>
                <a:lnTo>
                  <a:pt x="6332095" y="2224149"/>
                </a:lnTo>
                <a:lnTo>
                  <a:pt x="0" y="222414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8411979" y="3050245"/>
            <a:ext cx="2625941" cy="2625941"/>
          </a:xfrm>
          <a:custGeom>
            <a:avLst/>
            <a:gdLst/>
            <a:ahLst/>
            <a:cxnLst/>
            <a:rect l="l" t="t" r="r" b="b"/>
            <a:pathLst>
              <a:path w="2625941" h="2625941">
                <a:moveTo>
                  <a:pt x="0" y="0"/>
                </a:moveTo>
                <a:lnTo>
                  <a:pt x="2625941" y="0"/>
                </a:lnTo>
                <a:lnTo>
                  <a:pt x="2625941" y="2625941"/>
                </a:lnTo>
                <a:lnTo>
                  <a:pt x="0" y="262594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7998542" y="7087600"/>
            <a:ext cx="2583203" cy="3281205"/>
          </a:xfrm>
          <a:custGeom>
            <a:avLst/>
            <a:gdLst/>
            <a:ahLst/>
            <a:cxnLst/>
            <a:rect l="l" t="t" r="r" b="b"/>
            <a:pathLst>
              <a:path w="2583203" h="3281205">
                <a:moveTo>
                  <a:pt x="0" y="0"/>
                </a:moveTo>
                <a:lnTo>
                  <a:pt x="2583204" y="0"/>
                </a:lnTo>
                <a:lnTo>
                  <a:pt x="2583204" y="3281205"/>
                </a:lnTo>
                <a:lnTo>
                  <a:pt x="0" y="328120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14395203" y="2290959"/>
            <a:ext cx="4082495" cy="3107799"/>
          </a:xfrm>
          <a:custGeom>
            <a:avLst/>
            <a:gdLst/>
            <a:ahLst/>
            <a:cxnLst/>
            <a:rect l="l" t="t" r="r" b="b"/>
            <a:pathLst>
              <a:path w="4082495" h="3107799">
                <a:moveTo>
                  <a:pt x="0" y="0"/>
                </a:moveTo>
                <a:lnTo>
                  <a:pt x="4082495" y="0"/>
                </a:lnTo>
                <a:lnTo>
                  <a:pt x="4082495" y="3107800"/>
                </a:lnTo>
                <a:lnTo>
                  <a:pt x="0" y="310780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TextBox 8"/>
          <p:cNvSpPr txBox="1"/>
          <p:nvPr/>
        </p:nvSpPr>
        <p:spPr>
          <a:xfrm>
            <a:off x="1028700" y="1057275"/>
            <a:ext cx="15093518" cy="961289"/>
          </a:xfrm>
          <a:prstGeom prst="rect">
            <a:avLst/>
          </a:prstGeom>
        </p:spPr>
        <p:txBody>
          <a:bodyPr lIns="0" tIns="0" rIns="0" bIns="0" rtlCol="0" anchor="t">
            <a:spAutoFit/>
          </a:bodyPr>
          <a:lstStyle/>
          <a:p>
            <a:pPr algn="l">
              <a:lnSpc>
                <a:spcPts val="7419"/>
              </a:lnSpc>
            </a:pPr>
            <a:r>
              <a:rPr lang="en-US" sz="6950">
                <a:solidFill>
                  <a:srgbClr val="FFC000"/>
                </a:solidFill>
                <a:latin typeface="Poppins Bold"/>
              </a:rPr>
              <a:t>Popular Undergraduate Majors</a:t>
            </a:r>
            <a:endParaRPr lang="en-US" sz="6950">
              <a:solidFill>
                <a:srgbClr val="FFC000"/>
              </a:solidFill>
              <a:latin typeface="Poppins Bold"/>
              <a:cs typeface="Poppins Bo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3452822"/>
            <a:ext cx="18288000" cy="2079287"/>
          </a:xfrm>
          <a:prstGeom prst="rect">
            <a:avLst/>
          </a:prstGeom>
        </p:spPr>
        <p:txBody>
          <a:bodyPr lIns="0" tIns="0" rIns="0" bIns="0" rtlCol="0" anchor="t">
            <a:spAutoFit/>
          </a:bodyPr>
          <a:lstStyle/>
          <a:p>
            <a:pPr algn="ctr">
              <a:lnSpc>
                <a:spcPts val="15987"/>
              </a:lnSpc>
            </a:pPr>
            <a:r>
              <a:rPr lang="en-US" sz="15050">
                <a:solidFill>
                  <a:srgbClr val="FBEAA5"/>
                </a:solidFill>
                <a:latin typeface="Poppins Bold"/>
              </a:rPr>
              <a:t> </a:t>
            </a:r>
            <a:r>
              <a:rPr lang="en-US" sz="15050">
                <a:solidFill>
                  <a:srgbClr val="FFC000"/>
                </a:solidFill>
                <a:latin typeface="Poppins Bold"/>
              </a:rPr>
              <a:t>How To Prepare  </a:t>
            </a:r>
            <a:endParaRPr lang="en-US" sz="15050">
              <a:solidFill>
                <a:srgbClr val="FFC000"/>
              </a:solidFill>
              <a:latin typeface="Poppins Bold"/>
              <a:cs typeface="Poppins Bold"/>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7287" y="2400587"/>
            <a:ext cx="18073426" cy="4890021"/>
          </a:xfrm>
          <a:prstGeom prst="rect">
            <a:avLst/>
          </a:prstGeom>
        </p:spPr>
        <p:txBody>
          <a:bodyPr lIns="0" tIns="0" rIns="0" bIns="0" rtlCol="0" anchor="t">
            <a:spAutoFit/>
          </a:bodyPr>
          <a:lstStyle/>
          <a:p>
            <a:pPr algn="ctr">
              <a:lnSpc>
                <a:spcPts val="12376"/>
              </a:lnSpc>
            </a:pPr>
            <a:r>
              <a:rPr lang="en-US" sz="11900">
                <a:solidFill>
                  <a:srgbClr val="FFC000"/>
                </a:solidFill>
                <a:latin typeface="Poppins Bold"/>
              </a:rPr>
              <a:t>Talk to or interview occupational therapy practitioners</a:t>
            </a:r>
            <a:endParaRPr lang="en-US" sz="11900">
              <a:solidFill>
                <a:srgbClr val="FFC000"/>
              </a:solidFill>
              <a:latin typeface="Poppins Bold"/>
              <a:cs typeface="Poppins Bo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54405"/>
            <a:ext cx="18288000" cy="12195810"/>
          </a:xfrm>
          <a:custGeom>
            <a:avLst/>
            <a:gdLst/>
            <a:ahLst/>
            <a:cxnLst/>
            <a:rect l="l" t="t" r="r" b="b"/>
            <a:pathLst>
              <a:path w="18288000" h="12195810">
                <a:moveTo>
                  <a:pt x="0" y="0"/>
                </a:moveTo>
                <a:lnTo>
                  <a:pt x="18288000" y="0"/>
                </a:lnTo>
                <a:lnTo>
                  <a:pt x="18288000" y="12195810"/>
                </a:lnTo>
                <a:lnTo>
                  <a:pt x="0" y="12195810"/>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08" y="5361"/>
            <a:ext cx="18560183" cy="10541504"/>
          </a:xfrm>
          <a:custGeom>
            <a:avLst/>
            <a:gdLst/>
            <a:ahLst/>
            <a:cxnLst/>
            <a:rect l="l" t="t" r="r" b="b"/>
            <a:pathLst>
              <a:path w="18560183" h="12381189">
                <a:moveTo>
                  <a:pt x="0" y="0"/>
                </a:moveTo>
                <a:lnTo>
                  <a:pt x="18560182" y="0"/>
                </a:lnTo>
                <a:lnTo>
                  <a:pt x="18560182" y="12381188"/>
                </a:lnTo>
                <a:lnTo>
                  <a:pt x="0" y="12381188"/>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B0D60145-1A7B-9EE6-A865-21C92A0C00FB}"/>
              </a:ext>
            </a:extLst>
          </p:cNvPr>
          <p:cNvSpPr/>
          <p:nvPr/>
        </p:nvSpPr>
        <p:spPr>
          <a:xfrm>
            <a:off x="325808" y="7125724"/>
            <a:ext cx="7239000" cy="2743200"/>
          </a:xfrm>
          <a:prstGeom prst="roundRect">
            <a:avLst/>
          </a:prstGeom>
          <a:solidFill>
            <a:srgbClr val="632C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295328" y="7569893"/>
            <a:ext cx="7625545" cy="2224282"/>
          </a:xfrm>
          <a:prstGeom prst="rect">
            <a:avLst/>
          </a:prstGeom>
        </p:spPr>
        <p:txBody>
          <a:bodyPr lIns="0" tIns="0" rIns="0" bIns="0" rtlCol="0" anchor="t">
            <a:spAutoFit/>
          </a:bodyPr>
          <a:lstStyle/>
          <a:p>
            <a:pPr algn="ctr">
              <a:lnSpc>
                <a:spcPts val="8385"/>
              </a:lnSpc>
            </a:pPr>
            <a:r>
              <a:rPr lang="en-US" sz="7900" b="1">
                <a:solidFill>
                  <a:srgbClr val="FFC000"/>
                </a:solidFill>
                <a:latin typeface="Poppins Heavy"/>
              </a:rPr>
              <a:t>Observation Hours</a:t>
            </a:r>
            <a:endParaRPr lang="en-US" sz="7900" b="1">
              <a:solidFill>
                <a:srgbClr val="FFC000"/>
              </a:solidFill>
              <a:latin typeface="Poppins Heavy"/>
              <a:cs typeface="Poppins Heavy"/>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86000" y="3889656"/>
            <a:ext cx="14056456" cy="2231462"/>
          </a:xfrm>
          <a:custGeom>
            <a:avLst/>
            <a:gdLst/>
            <a:ahLst/>
            <a:cxnLst/>
            <a:rect l="l" t="t" r="r" b="b"/>
            <a:pathLst>
              <a:path w="14056456" h="2231462">
                <a:moveTo>
                  <a:pt x="0" y="0"/>
                </a:moveTo>
                <a:lnTo>
                  <a:pt x="14056455" y="0"/>
                </a:lnTo>
                <a:lnTo>
                  <a:pt x="14056455" y="2231462"/>
                </a:lnTo>
                <a:lnTo>
                  <a:pt x="0" y="223146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429346" y="4136803"/>
            <a:ext cx="18288000" cy="1737169"/>
          </a:xfrm>
          <a:prstGeom prst="rect">
            <a:avLst/>
          </a:prstGeom>
        </p:spPr>
        <p:txBody>
          <a:bodyPr lIns="0" tIns="0" rIns="0" bIns="0" rtlCol="0" anchor="t">
            <a:spAutoFit/>
          </a:bodyPr>
          <a:lstStyle/>
          <a:p>
            <a:pPr algn="ctr">
              <a:lnSpc>
                <a:spcPts val="13450"/>
              </a:lnSpc>
            </a:pPr>
            <a:r>
              <a:rPr lang="en-US" sz="9607">
                <a:solidFill>
                  <a:srgbClr val="FFFFFF"/>
                </a:solidFill>
                <a:latin typeface="Poppins Bold"/>
              </a:rPr>
              <a:t>Research Schools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B7C4E0-B479-67D6-0C94-3B49E5B7D672}"/>
              </a:ext>
            </a:extLst>
          </p:cNvPr>
          <p:cNvPicPr>
            <a:picLocks noChangeAspect="1"/>
          </p:cNvPicPr>
          <p:nvPr/>
        </p:nvPicPr>
        <p:blipFill>
          <a:blip r:embed="rId3"/>
          <a:stretch>
            <a:fillRect/>
          </a:stretch>
        </p:blipFill>
        <p:spPr>
          <a:xfrm>
            <a:off x="0" y="0"/>
            <a:ext cx="18288000" cy="102870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805365" y="2422624"/>
            <a:ext cx="10080638" cy="6286239"/>
          </a:xfrm>
          <a:prstGeom prst="rect">
            <a:avLst/>
          </a:prstGeom>
        </p:spPr>
        <p:txBody>
          <a:bodyPr lIns="0" tIns="0" rIns="0" bIns="0" rtlCol="0" anchor="t">
            <a:spAutoFit/>
          </a:bodyPr>
          <a:lstStyle/>
          <a:p>
            <a:pPr algn="l">
              <a:lnSpc>
                <a:spcPts val="5521"/>
              </a:lnSpc>
            </a:pPr>
            <a:r>
              <a:rPr lang="en-US" sz="3944">
                <a:solidFill>
                  <a:srgbClr val="F2F2F2"/>
                </a:solidFill>
                <a:latin typeface="Poppins"/>
              </a:rPr>
              <a:t>Anatomy and physiology </a:t>
            </a:r>
          </a:p>
          <a:p>
            <a:pPr algn="l">
              <a:lnSpc>
                <a:spcPts val="5521"/>
              </a:lnSpc>
            </a:pPr>
            <a:r>
              <a:rPr lang="en-US" sz="3944">
                <a:solidFill>
                  <a:srgbClr val="F2F2F2"/>
                </a:solidFill>
                <a:latin typeface="Poppins"/>
              </a:rPr>
              <a:t>Physics</a:t>
            </a:r>
          </a:p>
          <a:p>
            <a:pPr algn="l">
              <a:lnSpc>
                <a:spcPts val="5521"/>
              </a:lnSpc>
            </a:pPr>
            <a:r>
              <a:rPr lang="en-US" sz="3944">
                <a:solidFill>
                  <a:srgbClr val="F2F2F2"/>
                </a:solidFill>
                <a:latin typeface="Poppins"/>
              </a:rPr>
              <a:t>Statistics</a:t>
            </a:r>
          </a:p>
          <a:p>
            <a:pPr algn="l">
              <a:lnSpc>
                <a:spcPts val="5521"/>
              </a:lnSpc>
            </a:pPr>
            <a:r>
              <a:rPr lang="en-US" sz="3944">
                <a:solidFill>
                  <a:srgbClr val="F2F2F2"/>
                </a:solidFill>
                <a:latin typeface="Poppins"/>
              </a:rPr>
              <a:t>Developmental psychology </a:t>
            </a:r>
          </a:p>
          <a:p>
            <a:pPr algn="l">
              <a:lnSpc>
                <a:spcPts val="5521"/>
              </a:lnSpc>
            </a:pPr>
            <a:r>
              <a:rPr lang="en-US" sz="3944">
                <a:solidFill>
                  <a:srgbClr val="F2F2F2"/>
                </a:solidFill>
                <a:latin typeface="Poppins"/>
              </a:rPr>
              <a:t>Biology </a:t>
            </a:r>
          </a:p>
          <a:p>
            <a:pPr algn="l">
              <a:lnSpc>
                <a:spcPts val="5521"/>
              </a:lnSpc>
            </a:pPr>
            <a:r>
              <a:rPr lang="en-US" sz="3944">
                <a:solidFill>
                  <a:srgbClr val="F2F2F2"/>
                </a:solidFill>
                <a:latin typeface="Poppins"/>
              </a:rPr>
              <a:t>Psychopathology </a:t>
            </a:r>
          </a:p>
          <a:p>
            <a:pPr algn="l">
              <a:lnSpc>
                <a:spcPts val="5521"/>
              </a:lnSpc>
            </a:pPr>
            <a:r>
              <a:rPr lang="en-US" sz="3944">
                <a:solidFill>
                  <a:srgbClr val="F2F2F2"/>
                </a:solidFill>
                <a:latin typeface="Poppins"/>
              </a:rPr>
              <a:t>Sociology/Anthropology </a:t>
            </a:r>
          </a:p>
          <a:p>
            <a:pPr algn="l">
              <a:lnSpc>
                <a:spcPts val="5521"/>
              </a:lnSpc>
            </a:pPr>
            <a:r>
              <a:rPr lang="en-US" sz="3944">
                <a:solidFill>
                  <a:srgbClr val="F2F2F2"/>
                </a:solidFill>
                <a:latin typeface="Poppins"/>
              </a:rPr>
              <a:t>Kinesiology </a:t>
            </a:r>
          </a:p>
          <a:p>
            <a:pPr algn="l">
              <a:lnSpc>
                <a:spcPts val="5521"/>
              </a:lnSpc>
            </a:pPr>
            <a:r>
              <a:rPr lang="en-US" sz="3944">
                <a:solidFill>
                  <a:srgbClr val="F2F2F2"/>
                </a:solidFill>
                <a:latin typeface="Poppins"/>
              </a:rPr>
              <a:t>Medical Terminology </a:t>
            </a:r>
          </a:p>
        </p:txBody>
      </p:sp>
      <p:sp>
        <p:nvSpPr>
          <p:cNvPr id="3" name="Freeform 3"/>
          <p:cNvSpPr/>
          <p:nvPr/>
        </p:nvSpPr>
        <p:spPr>
          <a:xfrm>
            <a:off x="13129388" y="1924775"/>
            <a:ext cx="4410100" cy="3500673"/>
          </a:xfrm>
          <a:custGeom>
            <a:avLst/>
            <a:gdLst/>
            <a:ahLst/>
            <a:cxnLst/>
            <a:rect l="l" t="t" r="r" b="b"/>
            <a:pathLst>
              <a:path w="4410100" h="3500673">
                <a:moveTo>
                  <a:pt x="0" y="0"/>
                </a:moveTo>
                <a:lnTo>
                  <a:pt x="4410101" y="0"/>
                </a:lnTo>
                <a:lnTo>
                  <a:pt x="4410101" y="3500673"/>
                </a:lnTo>
                <a:lnTo>
                  <a:pt x="0" y="350067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2580813" y="8062851"/>
            <a:ext cx="6332096" cy="2224149"/>
          </a:xfrm>
          <a:custGeom>
            <a:avLst/>
            <a:gdLst/>
            <a:ahLst/>
            <a:cxnLst/>
            <a:rect l="l" t="t" r="r" b="b"/>
            <a:pathLst>
              <a:path w="6332096" h="2224149">
                <a:moveTo>
                  <a:pt x="0" y="0"/>
                </a:moveTo>
                <a:lnTo>
                  <a:pt x="6332095" y="0"/>
                </a:lnTo>
                <a:lnTo>
                  <a:pt x="6332095" y="2224149"/>
                </a:lnTo>
                <a:lnTo>
                  <a:pt x="0" y="222414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9144000" y="3675112"/>
            <a:ext cx="3553852" cy="3442794"/>
          </a:xfrm>
          <a:custGeom>
            <a:avLst/>
            <a:gdLst/>
            <a:ahLst/>
            <a:cxnLst/>
            <a:rect l="l" t="t" r="r" b="b"/>
            <a:pathLst>
              <a:path w="3553852" h="3442794">
                <a:moveTo>
                  <a:pt x="0" y="0"/>
                </a:moveTo>
                <a:lnTo>
                  <a:pt x="3553852" y="0"/>
                </a:lnTo>
                <a:lnTo>
                  <a:pt x="3553852" y="3442794"/>
                </a:lnTo>
                <a:lnTo>
                  <a:pt x="0" y="344279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15574250" y="5901625"/>
            <a:ext cx="1685050" cy="1685050"/>
          </a:xfrm>
          <a:custGeom>
            <a:avLst/>
            <a:gdLst/>
            <a:ahLst/>
            <a:cxnLst/>
            <a:rect l="l" t="t" r="r" b="b"/>
            <a:pathLst>
              <a:path w="1685050" h="1685050">
                <a:moveTo>
                  <a:pt x="0" y="0"/>
                </a:moveTo>
                <a:lnTo>
                  <a:pt x="1685050" y="0"/>
                </a:lnTo>
                <a:lnTo>
                  <a:pt x="1685050" y="1685050"/>
                </a:lnTo>
                <a:lnTo>
                  <a:pt x="0" y="168505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TextBox 7"/>
          <p:cNvSpPr txBox="1"/>
          <p:nvPr/>
        </p:nvSpPr>
        <p:spPr>
          <a:xfrm>
            <a:off x="1028700" y="1057275"/>
            <a:ext cx="15093518" cy="963149"/>
          </a:xfrm>
          <a:prstGeom prst="rect">
            <a:avLst/>
          </a:prstGeom>
        </p:spPr>
        <p:txBody>
          <a:bodyPr lIns="0" tIns="0" rIns="0" bIns="0" rtlCol="0" anchor="t">
            <a:spAutoFit/>
          </a:bodyPr>
          <a:lstStyle/>
          <a:p>
            <a:pPr algn="l">
              <a:lnSpc>
                <a:spcPts val="7419"/>
              </a:lnSpc>
            </a:pPr>
            <a:r>
              <a:rPr lang="en-US" sz="6999">
                <a:solidFill>
                  <a:srgbClr val="FFCC1D"/>
                </a:solidFill>
                <a:latin typeface="Poppins Bold"/>
              </a:rPr>
              <a:t>Take Prerequisite Courses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122043" y="2828492"/>
            <a:ext cx="2075508" cy="1626444"/>
          </a:xfrm>
          <a:custGeom>
            <a:avLst/>
            <a:gdLst/>
            <a:ahLst/>
            <a:cxnLst/>
            <a:rect l="l" t="t" r="r" b="b"/>
            <a:pathLst>
              <a:path w="2075508" h="1626444">
                <a:moveTo>
                  <a:pt x="0" y="0"/>
                </a:moveTo>
                <a:lnTo>
                  <a:pt x="2075508" y="0"/>
                </a:lnTo>
                <a:lnTo>
                  <a:pt x="2075508" y="1626444"/>
                </a:lnTo>
                <a:lnTo>
                  <a:pt x="0" y="162644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437036" y="2691102"/>
            <a:ext cx="1602885" cy="1763835"/>
          </a:xfrm>
          <a:custGeom>
            <a:avLst/>
            <a:gdLst/>
            <a:ahLst/>
            <a:cxnLst/>
            <a:rect l="l" t="t" r="r" b="b"/>
            <a:pathLst>
              <a:path w="1602885" h="1763835">
                <a:moveTo>
                  <a:pt x="0" y="0"/>
                </a:moveTo>
                <a:lnTo>
                  <a:pt x="1602885" y="0"/>
                </a:lnTo>
                <a:lnTo>
                  <a:pt x="1602885" y="1763834"/>
                </a:lnTo>
                <a:lnTo>
                  <a:pt x="0" y="176383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8700" y="1057275"/>
            <a:ext cx="17259300" cy="963149"/>
          </a:xfrm>
          <a:prstGeom prst="rect">
            <a:avLst/>
          </a:prstGeom>
        </p:spPr>
        <p:txBody>
          <a:bodyPr lIns="0" tIns="0" rIns="0" bIns="0" rtlCol="0" anchor="t">
            <a:spAutoFit/>
          </a:bodyPr>
          <a:lstStyle/>
          <a:p>
            <a:pPr algn="l">
              <a:lnSpc>
                <a:spcPts val="7419"/>
              </a:lnSpc>
            </a:pPr>
            <a:r>
              <a:rPr lang="en-US" sz="6999">
                <a:solidFill>
                  <a:srgbClr val="FFC000"/>
                </a:solidFill>
                <a:latin typeface="Poppins Bold"/>
              </a:rPr>
              <a:t>Letters of Recommendations</a:t>
            </a:r>
          </a:p>
        </p:txBody>
      </p:sp>
      <p:sp>
        <p:nvSpPr>
          <p:cNvPr id="5" name="TextBox 5"/>
          <p:cNvSpPr txBox="1"/>
          <p:nvPr/>
        </p:nvSpPr>
        <p:spPr>
          <a:xfrm>
            <a:off x="2122043" y="4586918"/>
            <a:ext cx="5176801" cy="3553169"/>
          </a:xfrm>
          <a:prstGeom prst="rect">
            <a:avLst/>
          </a:prstGeom>
        </p:spPr>
        <p:txBody>
          <a:bodyPr lIns="0" tIns="0" rIns="0" bIns="0" rtlCol="0" anchor="t">
            <a:spAutoFit/>
          </a:bodyPr>
          <a:lstStyle/>
          <a:p>
            <a:pPr algn="l">
              <a:lnSpc>
                <a:spcPts val="5610"/>
              </a:lnSpc>
            </a:pPr>
            <a:r>
              <a:rPr lang="en-US" sz="4007">
                <a:solidFill>
                  <a:srgbClr val="F2F2F2"/>
                </a:solidFill>
                <a:latin typeface="Poppins"/>
              </a:rPr>
              <a:t>Professors</a:t>
            </a:r>
          </a:p>
          <a:p>
            <a:pPr algn="l">
              <a:lnSpc>
                <a:spcPts val="5610"/>
              </a:lnSpc>
            </a:pPr>
            <a:r>
              <a:rPr lang="en-US" sz="4007">
                <a:solidFill>
                  <a:srgbClr val="F2F2F2"/>
                </a:solidFill>
                <a:latin typeface="Poppins"/>
              </a:rPr>
              <a:t>Bosses/Supervisors</a:t>
            </a:r>
          </a:p>
          <a:p>
            <a:pPr algn="l">
              <a:lnSpc>
                <a:spcPts val="5610"/>
              </a:lnSpc>
            </a:pPr>
            <a:r>
              <a:rPr lang="en-US" sz="4007">
                <a:solidFill>
                  <a:srgbClr val="F2F2F2"/>
                </a:solidFill>
                <a:latin typeface="Poppins"/>
              </a:rPr>
              <a:t>OT practitioners </a:t>
            </a:r>
          </a:p>
          <a:p>
            <a:pPr algn="l">
              <a:lnSpc>
                <a:spcPts val="5610"/>
              </a:lnSpc>
            </a:pPr>
            <a:r>
              <a:rPr lang="en-US" sz="4007">
                <a:solidFill>
                  <a:srgbClr val="F2F2F2"/>
                </a:solidFill>
                <a:latin typeface="Poppins"/>
              </a:rPr>
              <a:t>Coworkers</a:t>
            </a:r>
          </a:p>
          <a:p>
            <a:pPr algn="l">
              <a:lnSpc>
                <a:spcPts val="5610"/>
              </a:lnSpc>
            </a:pPr>
            <a:r>
              <a:rPr lang="en-US" sz="4007">
                <a:solidFill>
                  <a:srgbClr val="F2F2F2"/>
                </a:solidFill>
                <a:latin typeface="Poppins"/>
              </a:rPr>
              <a:t>Professionals</a:t>
            </a:r>
          </a:p>
        </p:txBody>
      </p:sp>
      <p:sp>
        <p:nvSpPr>
          <p:cNvPr id="6" name="TextBox 6"/>
          <p:cNvSpPr txBox="1"/>
          <p:nvPr/>
        </p:nvSpPr>
        <p:spPr>
          <a:xfrm>
            <a:off x="11283163" y="4788311"/>
            <a:ext cx="7718531" cy="2845037"/>
          </a:xfrm>
          <a:prstGeom prst="rect">
            <a:avLst/>
          </a:prstGeom>
        </p:spPr>
        <p:txBody>
          <a:bodyPr lIns="0" tIns="0" rIns="0" bIns="0" rtlCol="0" anchor="t">
            <a:spAutoFit/>
          </a:bodyPr>
          <a:lstStyle/>
          <a:p>
            <a:pPr algn="l">
              <a:lnSpc>
                <a:spcPts val="5610"/>
              </a:lnSpc>
            </a:pPr>
            <a:r>
              <a:rPr lang="en-US" sz="4007">
                <a:solidFill>
                  <a:srgbClr val="F2F2F2"/>
                </a:solidFill>
                <a:latin typeface="Poppins"/>
              </a:rPr>
              <a:t>Family </a:t>
            </a:r>
          </a:p>
          <a:p>
            <a:pPr algn="l">
              <a:lnSpc>
                <a:spcPts val="5610"/>
              </a:lnSpc>
            </a:pPr>
            <a:r>
              <a:rPr lang="en-US" sz="4007">
                <a:solidFill>
                  <a:srgbClr val="F2F2F2"/>
                </a:solidFill>
                <a:latin typeface="Poppins"/>
              </a:rPr>
              <a:t>Friends</a:t>
            </a:r>
          </a:p>
          <a:p>
            <a:pPr algn="l">
              <a:lnSpc>
                <a:spcPts val="5610"/>
              </a:lnSpc>
            </a:pPr>
            <a:r>
              <a:rPr lang="en-US" sz="4007">
                <a:solidFill>
                  <a:srgbClr val="F2F2F2"/>
                </a:solidFill>
                <a:latin typeface="Poppins"/>
              </a:rPr>
              <a:t>High school teachers</a:t>
            </a:r>
          </a:p>
          <a:p>
            <a:pPr algn="l">
              <a:lnSpc>
                <a:spcPts val="5610"/>
              </a:lnSpc>
            </a:pPr>
            <a:endParaRPr lang="en-US" sz="4007">
              <a:solidFill>
                <a:srgbClr val="F2F2F2"/>
              </a:solidFill>
              <a:latin typeface="Poppin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45257" y="-89674"/>
            <a:ext cx="19688813" cy="10525311"/>
          </a:xfrm>
          <a:custGeom>
            <a:avLst/>
            <a:gdLst/>
            <a:ahLst/>
            <a:cxnLst/>
            <a:rect l="l" t="t" r="r" b="b"/>
            <a:pathLst>
              <a:path w="19688813" h="10525311">
                <a:moveTo>
                  <a:pt x="0" y="0"/>
                </a:moveTo>
                <a:lnTo>
                  <a:pt x="19688813" y="0"/>
                </a:lnTo>
                <a:lnTo>
                  <a:pt x="19688813" y="10525312"/>
                </a:lnTo>
                <a:lnTo>
                  <a:pt x="0" y="10525312"/>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695D3C86-3F65-2186-1EF8-4050073A42A7}"/>
              </a:ext>
            </a:extLst>
          </p:cNvPr>
          <p:cNvSpPr/>
          <p:nvPr/>
        </p:nvSpPr>
        <p:spPr>
          <a:xfrm>
            <a:off x="457200" y="647700"/>
            <a:ext cx="13557849" cy="1600200"/>
          </a:xfrm>
          <a:prstGeom prst="roundRect">
            <a:avLst/>
          </a:prstGeom>
          <a:solidFill>
            <a:srgbClr val="632CEB">
              <a:alpha val="8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1028700" y="1057275"/>
            <a:ext cx="17259300" cy="963149"/>
          </a:xfrm>
          <a:prstGeom prst="rect">
            <a:avLst/>
          </a:prstGeom>
        </p:spPr>
        <p:txBody>
          <a:bodyPr lIns="0" tIns="0" rIns="0" bIns="0" rtlCol="0" anchor="t">
            <a:spAutoFit/>
          </a:bodyPr>
          <a:lstStyle/>
          <a:p>
            <a:pPr algn="l">
              <a:lnSpc>
                <a:spcPts val="7419"/>
              </a:lnSpc>
            </a:pPr>
            <a:r>
              <a:rPr lang="en-US" sz="6999">
                <a:solidFill>
                  <a:srgbClr val="FFCC1D"/>
                </a:solidFill>
                <a:latin typeface="Poppins Bold"/>
              </a:rPr>
              <a:t>Personal Statement / Essay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122043" y="2828492"/>
            <a:ext cx="2075508" cy="1626444"/>
          </a:xfrm>
          <a:custGeom>
            <a:avLst/>
            <a:gdLst/>
            <a:ahLst/>
            <a:cxnLst/>
            <a:rect l="l" t="t" r="r" b="b"/>
            <a:pathLst>
              <a:path w="2075508" h="1626444">
                <a:moveTo>
                  <a:pt x="0" y="0"/>
                </a:moveTo>
                <a:lnTo>
                  <a:pt x="2075508" y="0"/>
                </a:lnTo>
                <a:lnTo>
                  <a:pt x="2075508" y="1626444"/>
                </a:lnTo>
                <a:lnTo>
                  <a:pt x="0" y="162644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1437036" y="2691102"/>
            <a:ext cx="1602885" cy="1763835"/>
          </a:xfrm>
          <a:custGeom>
            <a:avLst/>
            <a:gdLst/>
            <a:ahLst/>
            <a:cxnLst/>
            <a:rect l="l" t="t" r="r" b="b"/>
            <a:pathLst>
              <a:path w="1602885" h="1763835">
                <a:moveTo>
                  <a:pt x="0" y="0"/>
                </a:moveTo>
                <a:lnTo>
                  <a:pt x="1602885" y="0"/>
                </a:lnTo>
                <a:lnTo>
                  <a:pt x="1602885" y="1763834"/>
                </a:lnTo>
                <a:lnTo>
                  <a:pt x="0" y="176383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1028700" y="1057275"/>
            <a:ext cx="17259300" cy="963149"/>
          </a:xfrm>
          <a:prstGeom prst="rect">
            <a:avLst/>
          </a:prstGeom>
        </p:spPr>
        <p:txBody>
          <a:bodyPr lIns="0" tIns="0" rIns="0" bIns="0" rtlCol="0" anchor="t">
            <a:spAutoFit/>
          </a:bodyPr>
          <a:lstStyle/>
          <a:p>
            <a:pPr algn="l">
              <a:lnSpc>
                <a:spcPts val="7419"/>
              </a:lnSpc>
            </a:pPr>
            <a:r>
              <a:rPr lang="en-US" sz="6999">
                <a:solidFill>
                  <a:srgbClr val="FFCC1D"/>
                </a:solidFill>
                <a:latin typeface="Poppins Bold"/>
              </a:rPr>
              <a:t>Personal Statement / Essay </a:t>
            </a:r>
          </a:p>
        </p:txBody>
      </p:sp>
      <p:sp>
        <p:nvSpPr>
          <p:cNvPr id="5" name="TextBox 5"/>
          <p:cNvSpPr txBox="1"/>
          <p:nvPr/>
        </p:nvSpPr>
        <p:spPr>
          <a:xfrm>
            <a:off x="2122043" y="4586918"/>
            <a:ext cx="7186141" cy="4261302"/>
          </a:xfrm>
          <a:prstGeom prst="rect">
            <a:avLst/>
          </a:prstGeom>
        </p:spPr>
        <p:txBody>
          <a:bodyPr lIns="0" tIns="0" rIns="0" bIns="0" rtlCol="0" anchor="t">
            <a:spAutoFit/>
          </a:bodyPr>
          <a:lstStyle/>
          <a:p>
            <a:pPr algn="l">
              <a:lnSpc>
                <a:spcPts val="5610"/>
              </a:lnSpc>
            </a:pPr>
            <a:r>
              <a:rPr lang="en-US" sz="4007">
                <a:solidFill>
                  <a:srgbClr val="F2F2F2"/>
                </a:solidFill>
                <a:latin typeface="Poppins"/>
              </a:rPr>
              <a:t>Take time and prepare</a:t>
            </a:r>
          </a:p>
          <a:p>
            <a:pPr algn="l">
              <a:lnSpc>
                <a:spcPts val="5610"/>
              </a:lnSpc>
            </a:pPr>
            <a:r>
              <a:rPr lang="en-US" sz="4007">
                <a:solidFill>
                  <a:srgbClr val="F2F2F2"/>
                </a:solidFill>
                <a:latin typeface="Poppins"/>
              </a:rPr>
              <a:t>Be creative </a:t>
            </a:r>
          </a:p>
          <a:p>
            <a:pPr algn="l">
              <a:lnSpc>
                <a:spcPts val="5610"/>
              </a:lnSpc>
            </a:pPr>
            <a:r>
              <a:rPr lang="en-US" sz="4007">
                <a:solidFill>
                  <a:srgbClr val="F2F2F2"/>
                </a:solidFill>
                <a:latin typeface="Poppins"/>
              </a:rPr>
              <a:t>Proofread </a:t>
            </a:r>
          </a:p>
          <a:p>
            <a:pPr algn="l">
              <a:lnSpc>
                <a:spcPts val="5610"/>
              </a:lnSpc>
            </a:pPr>
            <a:r>
              <a:rPr lang="en-US" sz="4007">
                <a:solidFill>
                  <a:srgbClr val="F2F2F2"/>
                </a:solidFill>
                <a:latin typeface="Poppins"/>
              </a:rPr>
              <a:t>Why you’ll make a good OT</a:t>
            </a:r>
          </a:p>
          <a:p>
            <a:pPr algn="l">
              <a:lnSpc>
                <a:spcPts val="5610"/>
              </a:lnSpc>
            </a:pPr>
            <a:r>
              <a:rPr lang="en-US" sz="4007">
                <a:solidFill>
                  <a:srgbClr val="F2F2F2"/>
                </a:solidFill>
                <a:latin typeface="Poppins"/>
              </a:rPr>
              <a:t>Tie it all together </a:t>
            </a:r>
          </a:p>
          <a:p>
            <a:pPr algn="l">
              <a:lnSpc>
                <a:spcPts val="5610"/>
              </a:lnSpc>
            </a:pPr>
            <a:endParaRPr lang="en-US" sz="4007">
              <a:solidFill>
                <a:srgbClr val="F2F2F2"/>
              </a:solidFill>
              <a:latin typeface="Poppins"/>
            </a:endParaRPr>
          </a:p>
        </p:txBody>
      </p:sp>
      <p:sp>
        <p:nvSpPr>
          <p:cNvPr id="6" name="TextBox 6"/>
          <p:cNvSpPr txBox="1"/>
          <p:nvPr/>
        </p:nvSpPr>
        <p:spPr>
          <a:xfrm>
            <a:off x="11283163" y="4788311"/>
            <a:ext cx="7718531" cy="5677567"/>
          </a:xfrm>
          <a:prstGeom prst="rect">
            <a:avLst/>
          </a:prstGeom>
        </p:spPr>
        <p:txBody>
          <a:bodyPr lIns="0" tIns="0" rIns="0" bIns="0" rtlCol="0" anchor="t">
            <a:spAutoFit/>
          </a:bodyPr>
          <a:lstStyle/>
          <a:p>
            <a:pPr algn="l">
              <a:lnSpc>
                <a:spcPts val="5610"/>
              </a:lnSpc>
            </a:pPr>
            <a:r>
              <a:rPr lang="en-US" sz="4007">
                <a:solidFill>
                  <a:srgbClr val="F2F2F2"/>
                </a:solidFill>
                <a:latin typeface="Poppins"/>
              </a:rPr>
              <a:t>Be generic </a:t>
            </a:r>
          </a:p>
          <a:p>
            <a:pPr algn="l">
              <a:lnSpc>
                <a:spcPts val="5610"/>
              </a:lnSpc>
            </a:pPr>
            <a:r>
              <a:rPr lang="en-US" sz="4007">
                <a:solidFill>
                  <a:srgbClr val="F2F2F2"/>
                </a:solidFill>
                <a:latin typeface="Poppins"/>
              </a:rPr>
              <a:t>Be cliche</a:t>
            </a:r>
          </a:p>
          <a:p>
            <a:pPr algn="l">
              <a:lnSpc>
                <a:spcPts val="5610"/>
              </a:lnSpc>
            </a:pPr>
            <a:r>
              <a:rPr lang="en-US" sz="4007">
                <a:solidFill>
                  <a:srgbClr val="F2F2F2"/>
                </a:solidFill>
                <a:latin typeface="Poppins"/>
              </a:rPr>
              <a:t>Plagiarize </a:t>
            </a:r>
          </a:p>
          <a:p>
            <a:pPr algn="l">
              <a:lnSpc>
                <a:spcPts val="5610"/>
              </a:lnSpc>
            </a:pPr>
            <a:r>
              <a:rPr lang="en-US" sz="4007">
                <a:solidFill>
                  <a:srgbClr val="F2F2F2"/>
                </a:solidFill>
                <a:latin typeface="Poppins"/>
              </a:rPr>
              <a:t>Use AI</a:t>
            </a:r>
          </a:p>
          <a:p>
            <a:pPr algn="l">
              <a:lnSpc>
                <a:spcPts val="5610"/>
              </a:lnSpc>
            </a:pPr>
            <a:r>
              <a:rPr lang="en-US" sz="4007">
                <a:solidFill>
                  <a:srgbClr val="F2F2F2"/>
                </a:solidFill>
                <a:latin typeface="Poppins"/>
              </a:rPr>
              <a:t>Grammatical errors</a:t>
            </a:r>
          </a:p>
          <a:p>
            <a:pPr algn="l">
              <a:lnSpc>
                <a:spcPts val="5610"/>
              </a:lnSpc>
            </a:pPr>
            <a:r>
              <a:rPr lang="en-US" sz="4007">
                <a:solidFill>
                  <a:srgbClr val="F2F2F2"/>
                </a:solidFill>
                <a:latin typeface="Poppins"/>
              </a:rPr>
              <a:t>Spelling errors</a:t>
            </a:r>
          </a:p>
          <a:p>
            <a:pPr algn="l">
              <a:lnSpc>
                <a:spcPts val="5610"/>
              </a:lnSpc>
            </a:pPr>
            <a:r>
              <a:rPr lang="en-US" sz="4007">
                <a:solidFill>
                  <a:srgbClr val="F2F2F2"/>
                </a:solidFill>
                <a:latin typeface="Poppins"/>
              </a:rPr>
              <a:t> </a:t>
            </a:r>
          </a:p>
          <a:p>
            <a:pPr algn="l">
              <a:lnSpc>
                <a:spcPts val="5610"/>
              </a:lnSpc>
            </a:pPr>
            <a:endParaRPr lang="en-US" sz="4007">
              <a:solidFill>
                <a:srgbClr val="F2F2F2"/>
              </a:solidFill>
              <a:latin typeface="Poppin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808311" y="1194665"/>
            <a:ext cx="1779157" cy="1779157"/>
          </a:xfrm>
          <a:custGeom>
            <a:avLst/>
            <a:gdLst/>
            <a:ahLst/>
            <a:cxnLst/>
            <a:rect l="l" t="t" r="r" b="b"/>
            <a:pathLst>
              <a:path w="1779157" h="1779157">
                <a:moveTo>
                  <a:pt x="0" y="0"/>
                </a:moveTo>
                <a:lnTo>
                  <a:pt x="1779157" y="0"/>
                </a:lnTo>
                <a:lnTo>
                  <a:pt x="1779157" y="1779157"/>
                </a:lnTo>
                <a:lnTo>
                  <a:pt x="0" y="177915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6784967" y="2668154"/>
            <a:ext cx="4989840" cy="5150803"/>
          </a:xfrm>
          <a:custGeom>
            <a:avLst/>
            <a:gdLst/>
            <a:ahLst/>
            <a:cxnLst/>
            <a:rect l="l" t="t" r="r" b="b"/>
            <a:pathLst>
              <a:path w="4989840" h="5150803">
                <a:moveTo>
                  <a:pt x="0" y="0"/>
                </a:moveTo>
                <a:lnTo>
                  <a:pt x="4989840" y="0"/>
                </a:lnTo>
                <a:lnTo>
                  <a:pt x="4989840" y="5150802"/>
                </a:lnTo>
                <a:lnTo>
                  <a:pt x="0" y="515080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4359627" y="4138897"/>
            <a:ext cx="1779157" cy="1779157"/>
          </a:xfrm>
          <a:custGeom>
            <a:avLst/>
            <a:gdLst/>
            <a:ahLst/>
            <a:cxnLst/>
            <a:rect l="l" t="t" r="r" b="b"/>
            <a:pathLst>
              <a:path w="1779157" h="1779157">
                <a:moveTo>
                  <a:pt x="0" y="0"/>
                </a:moveTo>
                <a:lnTo>
                  <a:pt x="1779156" y="0"/>
                </a:lnTo>
                <a:lnTo>
                  <a:pt x="1779156" y="1779157"/>
                </a:lnTo>
                <a:lnTo>
                  <a:pt x="0" y="177915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4808311" y="7083129"/>
            <a:ext cx="1779157" cy="1779157"/>
          </a:xfrm>
          <a:custGeom>
            <a:avLst/>
            <a:gdLst/>
            <a:ahLst/>
            <a:cxnLst/>
            <a:rect l="l" t="t" r="r" b="b"/>
            <a:pathLst>
              <a:path w="1779157" h="1779157">
                <a:moveTo>
                  <a:pt x="0" y="0"/>
                </a:moveTo>
                <a:lnTo>
                  <a:pt x="1779157" y="0"/>
                </a:lnTo>
                <a:lnTo>
                  <a:pt x="1779157" y="1779157"/>
                </a:lnTo>
                <a:lnTo>
                  <a:pt x="0" y="177915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8390309" y="8088166"/>
            <a:ext cx="1779157" cy="1779157"/>
          </a:xfrm>
          <a:custGeom>
            <a:avLst/>
            <a:gdLst/>
            <a:ahLst/>
            <a:cxnLst/>
            <a:rect l="l" t="t" r="r" b="b"/>
            <a:pathLst>
              <a:path w="1779157" h="1779157">
                <a:moveTo>
                  <a:pt x="0" y="0"/>
                </a:moveTo>
                <a:lnTo>
                  <a:pt x="1779157" y="0"/>
                </a:lnTo>
                <a:lnTo>
                  <a:pt x="1779157" y="1779157"/>
                </a:lnTo>
                <a:lnTo>
                  <a:pt x="0" y="177915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8390309" y="419677"/>
            <a:ext cx="1779157" cy="1779157"/>
          </a:xfrm>
          <a:custGeom>
            <a:avLst/>
            <a:gdLst/>
            <a:ahLst/>
            <a:cxnLst/>
            <a:rect l="l" t="t" r="r" b="b"/>
            <a:pathLst>
              <a:path w="1779157" h="1779157">
                <a:moveTo>
                  <a:pt x="0" y="0"/>
                </a:moveTo>
                <a:lnTo>
                  <a:pt x="1779157" y="0"/>
                </a:lnTo>
                <a:lnTo>
                  <a:pt x="1779157" y="1779157"/>
                </a:lnTo>
                <a:lnTo>
                  <a:pt x="0" y="177915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11496610" y="1194665"/>
            <a:ext cx="1779157" cy="1779157"/>
          </a:xfrm>
          <a:custGeom>
            <a:avLst/>
            <a:gdLst/>
            <a:ahLst/>
            <a:cxnLst/>
            <a:rect l="l" t="t" r="r" b="b"/>
            <a:pathLst>
              <a:path w="1779157" h="1779157">
                <a:moveTo>
                  <a:pt x="0" y="0"/>
                </a:moveTo>
                <a:lnTo>
                  <a:pt x="1779157" y="0"/>
                </a:lnTo>
                <a:lnTo>
                  <a:pt x="1779157" y="1779157"/>
                </a:lnTo>
                <a:lnTo>
                  <a:pt x="0" y="177915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12149217" y="4353977"/>
            <a:ext cx="1779157" cy="1779157"/>
          </a:xfrm>
          <a:custGeom>
            <a:avLst/>
            <a:gdLst/>
            <a:ahLst/>
            <a:cxnLst/>
            <a:rect l="l" t="t" r="r" b="b"/>
            <a:pathLst>
              <a:path w="1779157" h="1779157">
                <a:moveTo>
                  <a:pt x="0" y="0"/>
                </a:moveTo>
                <a:lnTo>
                  <a:pt x="1779156" y="0"/>
                </a:lnTo>
                <a:lnTo>
                  <a:pt x="1779156" y="1779157"/>
                </a:lnTo>
                <a:lnTo>
                  <a:pt x="0" y="177915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11774807" y="7514259"/>
            <a:ext cx="1779157" cy="1779157"/>
          </a:xfrm>
          <a:custGeom>
            <a:avLst/>
            <a:gdLst/>
            <a:ahLst/>
            <a:cxnLst/>
            <a:rect l="l" t="t" r="r" b="b"/>
            <a:pathLst>
              <a:path w="1779157" h="1779157">
                <a:moveTo>
                  <a:pt x="0" y="0"/>
                </a:moveTo>
                <a:lnTo>
                  <a:pt x="1779157" y="0"/>
                </a:lnTo>
                <a:lnTo>
                  <a:pt x="1779157" y="1779156"/>
                </a:lnTo>
                <a:lnTo>
                  <a:pt x="0" y="177915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10651" y="-110696"/>
            <a:ext cx="18989012" cy="10665495"/>
          </a:xfrm>
          <a:custGeom>
            <a:avLst/>
            <a:gdLst/>
            <a:ahLst/>
            <a:cxnLst/>
            <a:rect l="l" t="t" r="r" b="b"/>
            <a:pathLst>
              <a:path w="18989012" h="10665495">
                <a:moveTo>
                  <a:pt x="0" y="0"/>
                </a:moveTo>
                <a:lnTo>
                  <a:pt x="18989012" y="0"/>
                </a:lnTo>
                <a:lnTo>
                  <a:pt x="18989012" y="10665495"/>
                </a:lnTo>
                <a:lnTo>
                  <a:pt x="0" y="10665495"/>
                </a:lnTo>
                <a:lnTo>
                  <a:pt x="0" y="0"/>
                </a:lnTo>
                <a:close/>
              </a:path>
            </a:pathLst>
          </a:custGeom>
          <a:blipFill>
            <a:blip r:embed="rId3"/>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BE3A36AD-028E-9CF3-F382-B7E6B807FD26}"/>
              </a:ext>
            </a:extLst>
          </p:cNvPr>
          <p:cNvSpPr/>
          <p:nvPr/>
        </p:nvSpPr>
        <p:spPr>
          <a:xfrm>
            <a:off x="10786733" y="6560127"/>
            <a:ext cx="7239000" cy="2378530"/>
          </a:xfrm>
          <a:prstGeom prst="roundRect">
            <a:avLst/>
          </a:prstGeom>
          <a:solidFill>
            <a:srgbClr val="632CEB">
              <a:alpha val="8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10427897" y="6745548"/>
            <a:ext cx="7625545" cy="2224282"/>
          </a:xfrm>
          <a:prstGeom prst="rect">
            <a:avLst/>
          </a:prstGeom>
        </p:spPr>
        <p:txBody>
          <a:bodyPr lIns="0" tIns="0" rIns="0" bIns="0" rtlCol="0" anchor="t">
            <a:spAutoFit/>
          </a:bodyPr>
          <a:lstStyle/>
          <a:p>
            <a:pPr algn="ctr">
              <a:lnSpc>
                <a:spcPts val="8385"/>
              </a:lnSpc>
            </a:pPr>
            <a:r>
              <a:rPr lang="en-US" sz="7911" b="1">
                <a:solidFill>
                  <a:srgbClr val="FFCC1D"/>
                </a:solidFill>
                <a:latin typeface="Poppins Heavy"/>
              </a:rPr>
              <a:t>School </a:t>
            </a:r>
          </a:p>
          <a:p>
            <a:pPr algn="ctr">
              <a:lnSpc>
                <a:spcPts val="8385"/>
              </a:lnSpc>
            </a:pPr>
            <a:r>
              <a:rPr lang="en-US" sz="7911" b="1">
                <a:solidFill>
                  <a:srgbClr val="FFCC1D"/>
                </a:solidFill>
                <a:latin typeface="Poppins Heavy"/>
              </a:rPr>
              <a:t>Interview</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71BA781-5D73-0C20-D586-A3339D6F2B9F}"/>
              </a:ext>
            </a:extLst>
          </p:cNvPr>
          <p:cNvPicPr>
            <a:picLocks noChangeAspect="1"/>
          </p:cNvPicPr>
          <p:nvPr/>
        </p:nvPicPr>
        <p:blipFill>
          <a:blip r:embed="rId2"/>
          <a:stretch>
            <a:fillRect/>
          </a:stretch>
        </p:blipFill>
        <p:spPr>
          <a:xfrm>
            <a:off x="-424543" y="0"/>
            <a:ext cx="19409227" cy="10918371"/>
          </a:xfrm>
          <a:prstGeom prst="rect">
            <a:avLst/>
          </a:prstGeom>
        </p:spPr>
      </p:pic>
    </p:spTree>
    <p:extLst>
      <p:ext uri="{BB962C8B-B14F-4D97-AF65-F5344CB8AC3E}">
        <p14:creationId xmlns:p14="http://schemas.microsoft.com/office/powerpoint/2010/main" val="9970468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CEC3C-7090-C8F1-943D-26CBD5CB2795}"/>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E3CE83E8-D0CD-06E2-9B7F-EE83B0E49D36}"/>
              </a:ext>
            </a:extLst>
          </p:cNvPr>
          <p:cNvSpPr txBox="1"/>
          <p:nvPr/>
        </p:nvSpPr>
        <p:spPr>
          <a:xfrm>
            <a:off x="0" y="1066800"/>
            <a:ext cx="18288000" cy="2757422"/>
          </a:xfrm>
          <a:prstGeom prst="rect">
            <a:avLst/>
          </a:prstGeom>
        </p:spPr>
        <p:txBody>
          <a:bodyPr lIns="0" tIns="0" rIns="0" bIns="0" rtlCol="0" anchor="t">
            <a:spAutoFit/>
          </a:bodyPr>
          <a:lstStyle/>
          <a:p>
            <a:pPr algn="ctr">
              <a:lnSpc>
                <a:spcPts val="10660"/>
              </a:lnSpc>
              <a:defRPr/>
            </a:pPr>
            <a:r>
              <a:rPr lang="en-US" sz="10050" b="1">
                <a:solidFill>
                  <a:srgbClr val="FECC1D"/>
                </a:solidFill>
                <a:latin typeface="Poppins Bold"/>
                <a:cs typeface="Poppins Bold"/>
                <a:sym typeface="Poppins Bold"/>
              </a:rPr>
              <a:t>OT Employment Expected to Grow</a:t>
            </a:r>
            <a:endParaRPr lang="en-US"/>
          </a:p>
        </p:txBody>
      </p:sp>
      <p:sp>
        <p:nvSpPr>
          <p:cNvPr id="3" name="TextBox 3">
            <a:extLst>
              <a:ext uri="{FF2B5EF4-FFF2-40B4-BE49-F238E27FC236}">
                <a16:creationId xmlns:a16="http://schemas.microsoft.com/office/drawing/2014/main" id="{07E4166B-3536-341B-322B-19CF2B325AFC}"/>
              </a:ext>
            </a:extLst>
          </p:cNvPr>
          <p:cNvSpPr txBox="1"/>
          <p:nvPr/>
        </p:nvSpPr>
        <p:spPr>
          <a:xfrm>
            <a:off x="0" y="4962279"/>
            <a:ext cx="9276967" cy="2124812"/>
          </a:xfrm>
          <a:prstGeom prst="rect">
            <a:avLst/>
          </a:prstGeom>
        </p:spPr>
        <p:txBody>
          <a:bodyPr lIns="0" tIns="0" rIns="0" bIns="0" rtlCol="0" anchor="t">
            <a:spAutoFit/>
          </a:bodyPr>
          <a:lstStyle/>
          <a:p>
            <a:pPr marL="0" marR="0" lvl="0" indent="0" algn="ctr" defTabSz="914400">
              <a:lnSpc>
                <a:spcPts val="16405"/>
              </a:lnSpc>
              <a:spcBef>
                <a:spcPts val="0"/>
              </a:spcBef>
              <a:spcAft>
                <a:spcPts val="0"/>
              </a:spcAft>
              <a:buNone/>
              <a:tabLst/>
              <a:defRPr/>
            </a:pPr>
            <a:r>
              <a:rPr lang="en-US" sz="15450" b="1" dirty="0">
                <a:solidFill>
                  <a:srgbClr val="F250BD"/>
                </a:solidFill>
                <a:latin typeface="Poppins Bold"/>
                <a:cs typeface="Poppins Bold"/>
                <a:sym typeface="Poppins Bold"/>
              </a:rPr>
              <a:t>15%</a:t>
            </a:r>
            <a:endParaRPr lang="en-US" dirty="0"/>
          </a:p>
        </p:txBody>
      </p:sp>
      <p:sp>
        <p:nvSpPr>
          <p:cNvPr id="4" name="TextBox 4">
            <a:extLst>
              <a:ext uri="{FF2B5EF4-FFF2-40B4-BE49-F238E27FC236}">
                <a16:creationId xmlns:a16="http://schemas.microsoft.com/office/drawing/2014/main" id="{1F3B5ADC-69EC-4BEE-52FA-B5283CC7FA9A}"/>
              </a:ext>
            </a:extLst>
          </p:cNvPr>
          <p:cNvSpPr txBox="1"/>
          <p:nvPr/>
        </p:nvSpPr>
        <p:spPr>
          <a:xfrm>
            <a:off x="771166" y="6903596"/>
            <a:ext cx="7734635" cy="803553"/>
          </a:xfrm>
          <a:prstGeom prst="rect">
            <a:avLst/>
          </a:prstGeom>
        </p:spPr>
        <p:txBody>
          <a:bodyPr lIns="0" tIns="0" rIns="0" bIns="0" rtlCol="0" anchor="t">
            <a:spAutoFit/>
          </a:bodyPr>
          <a:lstStyle/>
          <a:p>
            <a:pPr algn="ctr">
              <a:lnSpc>
                <a:spcPts val="6580"/>
              </a:lnSpc>
              <a:defRPr/>
            </a:pPr>
            <a:r>
              <a:rPr kumimoji="0" lang="en-US" sz="4700" b="1" i="0" u="none" strike="noStrike" kern="1200" cap="none" spc="0" normalizeH="0" baseline="0" noProof="0" dirty="0">
                <a:ln>
                  <a:noFill/>
                </a:ln>
                <a:solidFill>
                  <a:srgbClr val="FECC1D"/>
                </a:solidFill>
                <a:effectLst/>
                <a:uLnTx/>
                <a:uFillTx/>
                <a:latin typeface="Poppins Bold"/>
                <a:ea typeface="Poppins Bold"/>
                <a:cs typeface="Poppins Bold"/>
                <a:sym typeface="Poppins Bold"/>
              </a:rPr>
              <a:t>OT </a:t>
            </a:r>
            <a:r>
              <a:rPr lang="en-US" sz="4700" b="1" dirty="0">
                <a:solidFill>
                  <a:srgbClr val="FECC1D"/>
                </a:solidFill>
                <a:latin typeface="Poppins Bold"/>
                <a:ea typeface="Poppins Bold"/>
                <a:cs typeface="Poppins Bold"/>
                <a:sym typeface="Poppins Bold"/>
              </a:rPr>
              <a:t>by 2035</a:t>
            </a:r>
            <a:endParaRPr kumimoji="0" lang="en-US" sz="4700" b="1" i="0" u="none" strike="noStrike" kern="1200" cap="none" spc="0" normalizeH="0" baseline="0" noProof="0" dirty="0">
              <a:ln>
                <a:noFill/>
              </a:ln>
              <a:solidFill>
                <a:srgbClr val="FECC1D"/>
              </a:solidFill>
              <a:effectLst/>
              <a:uLnTx/>
              <a:uFillTx/>
              <a:latin typeface="Poppins Bold"/>
              <a:ea typeface="Poppins Bold"/>
              <a:cs typeface="Poppins Bold"/>
              <a:sym typeface="Poppins Bold"/>
            </a:endParaRPr>
          </a:p>
        </p:txBody>
      </p:sp>
      <p:sp>
        <p:nvSpPr>
          <p:cNvPr id="5" name="TextBox 5">
            <a:extLst>
              <a:ext uri="{FF2B5EF4-FFF2-40B4-BE49-F238E27FC236}">
                <a16:creationId xmlns:a16="http://schemas.microsoft.com/office/drawing/2014/main" id="{486AE46A-6A84-F8E7-986D-91E245AA57B4}"/>
              </a:ext>
            </a:extLst>
          </p:cNvPr>
          <p:cNvSpPr txBox="1"/>
          <p:nvPr/>
        </p:nvSpPr>
        <p:spPr>
          <a:xfrm>
            <a:off x="9276967" y="4962279"/>
            <a:ext cx="9011033" cy="2124812"/>
          </a:xfrm>
          <a:prstGeom prst="rect">
            <a:avLst/>
          </a:prstGeom>
        </p:spPr>
        <p:txBody>
          <a:bodyPr lIns="0" tIns="0" rIns="0" bIns="0" rtlCol="0" anchor="t">
            <a:spAutoFit/>
          </a:bodyPr>
          <a:lstStyle/>
          <a:p>
            <a:pPr marL="0" marR="0" lvl="0" indent="0" algn="ctr" defTabSz="914400">
              <a:lnSpc>
                <a:spcPts val="16405"/>
              </a:lnSpc>
              <a:spcBef>
                <a:spcPts val="0"/>
              </a:spcBef>
              <a:spcAft>
                <a:spcPts val="0"/>
              </a:spcAft>
              <a:buNone/>
              <a:tabLst/>
              <a:defRPr/>
            </a:pPr>
            <a:r>
              <a:rPr lang="en-US" sz="15450" b="1" dirty="0">
                <a:solidFill>
                  <a:srgbClr val="F250BD"/>
                </a:solidFill>
                <a:latin typeface="Poppins Bold"/>
                <a:cs typeface="Poppins Bold"/>
                <a:sym typeface="Poppins Bold"/>
              </a:rPr>
              <a:t>20%</a:t>
            </a:r>
            <a:endParaRPr lang="en-US" dirty="0"/>
          </a:p>
        </p:txBody>
      </p:sp>
      <p:sp>
        <p:nvSpPr>
          <p:cNvPr id="6" name="TextBox 6">
            <a:extLst>
              <a:ext uri="{FF2B5EF4-FFF2-40B4-BE49-F238E27FC236}">
                <a16:creationId xmlns:a16="http://schemas.microsoft.com/office/drawing/2014/main" id="{9F1F8C8F-326F-67EC-50F0-5871A9019F5C}"/>
              </a:ext>
            </a:extLst>
          </p:cNvPr>
          <p:cNvSpPr txBox="1"/>
          <p:nvPr/>
        </p:nvSpPr>
        <p:spPr>
          <a:xfrm>
            <a:off x="10128638" y="6903596"/>
            <a:ext cx="7309582" cy="803553"/>
          </a:xfrm>
          <a:prstGeom prst="rect">
            <a:avLst/>
          </a:prstGeom>
        </p:spPr>
        <p:txBody>
          <a:bodyPr lIns="0" tIns="0" rIns="0" bIns="0" rtlCol="0" anchor="t">
            <a:spAutoFit/>
          </a:bodyPr>
          <a:lstStyle/>
          <a:p>
            <a:pPr algn="ctr">
              <a:lnSpc>
                <a:spcPts val="6580"/>
              </a:lnSpc>
              <a:defRPr/>
            </a:pPr>
            <a:r>
              <a:rPr lang="en-US" sz="4700" b="1" dirty="0">
                <a:solidFill>
                  <a:srgbClr val="FECC1D"/>
                </a:solidFill>
                <a:latin typeface="Poppins Bold"/>
                <a:ea typeface="Poppins Bold"/>
                <a:cs typeface="Poppins Bold"/>
                <a:sym typeface="Poppins Bold"/>
              </a:rPr>
              <a:t>OT by 2035</a:t>
            </a:r>
            <a:endParaRPr kumimoji="0" lang="en-US" sz="4700" b="1" i="0" u="none" strike="noStrike" kern="1200" cap="none" spc="0" normalizeH="0" baseline="0" noProof="0" dirty="0">
              <a:ln>
                <a:noFill/>
              </a:ln>
              <a:solidFill>
                <a:srgbClr val="FECC1D"/>
              </a:solidFill>
              <a:effectLst/>
              <a:uLnTx/>
              <a:uFillTx/>
              <a:latin typeface="Poppins Bold"/>
              <a:ea typeface="Poppins Bold"/>
              <a:cs typeface="Poppins Bold"/>
              <a:sym typeface="Poppins Bold"/>
            </a:endParaRPr>
          </a:p>
        </p:txBody>
      </p:sp>
    </p:spTree>
    <p:extLst>
      <p:ext uri="{BB962C8B-B14F-4D97-AF65-F5344CB8AC3E}">
        <p14:creationId xmlns:p14="http://schemas.microsoft.com/office/powerpoint/2010/main" val="28698016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1066800"/>
            <a:ext cx="18288000" cy="2845818"/>
          </a:xfrm>
          <a:prstGeom prst="rect">
            <a:avLst/>
          </a:prstGeom>
        </p:spPr>
        <p:txBody>
          <a:bodyPr lIns="0" tIns="0" rIns="0" bIns="0" rtlCol="0" anchor="t">
            <a:spAutoFit/>
          </a:bodyPr>
          <a:lstStyle/>
          <a:p>
            <a:pPr marL="0" marR="0" lvl="0" indent="0" algn="ctr" defTabSz="914400" rtl="0" eaLnBrk="1" fontAlgn="auto" latinLnBrk="0" hangingPunct="1">
              <a:lnSpc>
                <a:spcPts val="10660"/>
              </a:lnSpc>
              <a:spcBef>
                <a:spcPts val="0"/>
              </a:spcBef>
              <a:spcAft>
                <a:spcPts val="0"/>
              </a:spcAft>
              <a:buClrTx/>
              <a:buSzTx/>
              <a:buFontTx/>
              <a:buNone/>
              <a:tabLst/>
              <a:defRPr/>
            </a:pPr>
            <a:r>
              <a:rPr kumimoji="0" lang="en-US" sz="10057" b="1" i="0" u="none" strike="noStrike" kern="1200" cap="none" spc="0" normalizeH="0" baseline="0" noProof="0">
                <a:ln>
                  <a:noFill/>
                </a:ln>
                <a:solidFill>
                  <a:srgbClr val="FECC1D"/>
                </a:solidFill>
                <a:effectLst/>
                <a:uLnTx/>
                <a:uFillTx/>
                <a:latin typeface="Poppins Bold"/>
                <a:ea typeface="Poppins Bold"/>
                <a:cs typeface="Poppins Bold"/>
                <a:sym typeface="Poppins Bold"/>
              </a:rPr>
              <a:t>Financially Rewarding Career</a:t>
            </a:r>
          </a:p>
        </p:txBody>
      </p:sp>
      <p:sp>
        <p:nvSpPr>
          <p:cNvPr id="3" name="TextBox 3"/>
          <p:cNvSpPr txBox="1"/>
          <p:nvPr/>
        </p:nvSpPr>
        <p:spPr>
          <a:xfrm>
            <a:off x="0" y="4962279"/>
            <a:ext cx="9276967" cy="2294478"/>
          </a:xfrm>
          <a:prstGeom prst="rect">
            <a:avLst/>
          </a:prstGeom>
        </p:spPr>
        <p:txBody>
          <a:bodyPr lIns="0" tIns="0" rIns="0" bIns="0" rtlCol="0" anchor="t">
            <a:spAutoFit/>
          </a:bodyPr>
          <a:lstStyle/>
          <a:p>
            <a:pPr marL="0" marR="0" lvl="0" indent="0" algn="ctr" defTabSz="914400" rtl="0" eaLnBrk="1" fontAlgn="auto" latinLnBrk="0" hangingPunct="1">
              <a:lnSpc>
                <a:spcPts val="16405"/>
              </a:lnSpc>
              <a:spcBef>
                <a:spcPts val="0"/>
              </a:spcBef>
              <a:spcAft>
                <a:spcPts val="0"/>
              </a:spcAft>
              <a:buClrTx/>
              <a:buSzTx/>
              <a:buFontTx/>
              <a:buNone/>
              <a:tabLst/>
              <a:defRPr/>
            </a:pPr>
            <a:r>
              <a:rPr kumimoji="0" lang="en-US" sz="15476" b="1" i="0" u="none" strike="noStrike" kern="1200" cap="none" spc="0" normalizeH="0" baseline="0" noProof="0">
                <a:ln>
                  <a:noFill/>
                </a:ln>
                <a:solidFill>
                  <a:srgbClr val="F250BD"/>
                </a:solidFill>
                <a:effectLst/>
                <a:uLnTx/>
                <a:uFillTx/>
                <a:latin typeface="Poppins Bold"/>
                <a:ea typeface="Poppins Bold"/>
                <a:cs typeface="Poppins Bold"/>
                <a:sym typeface="Poppins Bold"/>
              </a:rPr>
              <a:t>$100,300</a:t>
            </a:r>
          </a:p>
        </p:txBody>
      </p:sp>
      <p:sp>
        <p:nvSpPr>
          <p:cNvPr id="4" name="TextBox 4"/>
          <p:cNvSpPr txBox="1"/>
          <p:nvPr/>
        </p:nvSpPr>
        <p:spPr>
          <a:xfrm>
            <a:off x="771166" y="7213562"/>
            <a:ext cx="7734635" cy="842645"/>
          </a:xfrm>
          <a:prstGeom prst="rect">
            <a:avLst/>
          </a:prstGeom>
        </p:spPr>
        <p:txBody>
          <a:bodyPr lIns="0" tIns="0" rIns="0" bIns="0" rtlCol="0" anchor="t">
            <a:spAutoFit/>
          </a:bodyPr>
          <a:lstStyle/>
          <a:p>
            <a:pPr marL="0" marR="0" lvl="0" indent="0" algn="ctr" defTabSz="914400" rtl="0" eaLnBrk="1" fontAlgn="auto" latinLnBrk="0" hangingPunct="1">
              <a:lnSpc>
                <a:spcPts val="6580"/>
              </a:lnSpc>
              <a:spcBef>
                <a:spcPts val="0"/>
              </a:spcBef>
              <a:spcAft>
                <a:spcPts val="0"/>
              </a:spcAft>
              <a:buClrTx/>
              <a:buSzTx/>
              <a:buFontTx/>
              <a:buNone/>
              <a:tabLst/>
              <a:defRPr/>
            </a:pPr>
            <a:r>
              <a:rPr kumimoji="0" lang="en-US" sz="4700" b="1" i="0" u="none" strike="noStrike" kern="1200" cap="none" spc="0" normalizeH="0" baseline="0" noProof="0">
                <a:ln>
                  <a:noFill/>
                </a:ln>
                <a:solidFill>
                  <a:srgbClr val="FECC1D"/>
                </a:solidFill>
                <a:effectLst/>
                <a:uLnTx/>
                <a:uFillTx/>
                <a:latin typeface="Poppins Bold"/>
                <a:ea typeface="Poppins Bold"/>
                <a:cs typeface="Poppins Bold"/>
                <a:sym typeface="Poppins Bold"/>
              </a:rPr>
              <a:t>OT Median Salary</a:t>
            </a:r>
          </a:p>
        </p:txBody>
      </p:sp>
      <p:sp>
        <p:nvSpPr>
          <p:cNvPr id="5" name="TextBox 5"/>
          <p:cNvSpPr txBox="1"/>
          <p:nvPr/>
        </p:nvSpPr>
        <p:spPr>
          <a:xfrm>
            <a:off x="9276967" y="4962279"/>
            <a:ext cx="9011033" cy="2294478"/>
          </a:xfrm>
          <a:prstGeom prst="rect">
            <a:avLst/>
          </a:prstGeom>
        </p:spPr>
        <p:txBody>
          <a:bodyPr lIns="0" tIns="0" rIns="0" bIns="0" rtlCol="0" anchor="t">
            <a:spAutoFit/>
          </a:bodyPr>
          <a:lstStyle/>
          <a:p>
            <a:pPr marL="0" marR="0" lvl="0" indent="0" algn="ctr" defTabSz="914400" rtl="0" eaLnBrk="1" fontAlgn="auto" latinLnBrk="0" hangingPunct="1">
              <a:lnSpc>
                <a:spcPts val="16405"/>
              </a:lnSpc>
              <a:spcBef>
                <a:spcPts val="0"/>
              </a:spcBef>
              <a:spcAft>
                <a:spcPts val="0"/>
              </a:spcAft>
              <a:buClrTx/>
              <a:buSzTx/>
              <a:buFontTx/>
              <a:buNone/>
              <a:tabLst/>
              <a:defRPr/>
            </a:pPr>
            <a:r>
              <a:rPr kumimoji="0" lang="en-US" sz="15476" b="1" i="0" u="none" strike="noStrike" kern="1200" cap="none" spc="0" normalizeH="0" baseline="0" noProof="0">
                <a:ln>
                  <a:noFill/>
                </a:ln>
                <a:solidFill>
                  <a:srgbClr val="F250BD"/>
                </a:solidFill>
                <a:effectLst/>
                <a:uLnTx/>
                <a:uFillTx/>
                <a:latin typeface="Poppins Bold"/>
                <a:ea typeface="Poppins Bold"/>
                <a:cs typeface="Poppins Bold"/>
                <a:sym typeface="Poppins Bold"/>
              </a:rPr>
              <a:t>$72,300</a:t>
            </a:r>
          </a:p>
        </p:txBody>
      </p:sp>
      <p:sp>
        <p:nvSpPr>
          <p:cNvPr id="6" name="TextBox 6"/>
          <p:cNvSpPr txBox="1"/>
          <p:nvPr/>
        </p:nvSpPr>
        <p:spPr>
          <a:xfrm>
            <a:off x="10215816" y="7213562"/>
            <a:ext cx="7309582" cy="842645"/>
          </a:xfrm>
          <a:prstGeom prst="rect">
            <a:avLst/>
          </a:prstGeom>
        </p:spPr>
        <p:txBody>
          <a:bodyPr lIns="0" tIns="0" rIns="0" bIns="0" rtlCol="0" anchor="t">
            <a:spAutoFit/>
          </a:bodyPr>
          <a:lstStyle/>
          <a:p>
            <a:pPr marL="0" marR="0" lvl="0" indent="0" algn="ctr" defTabSz="914400" rtl="0" eaLnBrk="1" fontAlgn="auto" latinLnBrk="0" hangingPunct="1">
              <a:lnSpc>
                <a:spcPts val="6580"/>
              </a:lnSpc>
              <a:spcBef>
                <a:spcPts val="0"/>
              </a:spcBef>
              <a:spcAft>
                <a:spcPts val="0"/>
              </a:spcAft>
              <a:buClrTx/>
              <a:buSzTx/>
              <a:buFontTx/>
              <a:buNone/>
              <a:tabLst/>
              <a:defRPr/>
            </a:pPr>
            <a:r>
              <a:rPr kumimoji="0" lang="en-US" sz="4700" b="1" i="0" u="none" strike="noStrike" kern="1200" cap="none" spc="0" normalizeH="0" baseline="0" noProof="0">
                <a:ln>
                  <a:noFill/>
                </a:ln>
                <a:solidFill>
                  <a:srgbClr val="FECC1D"/>
                </a:solidFill>
                <a:effectLst/>
                <a:uLnTx/>
                <a:uFillTx/>
                <a:latin typeface="Poppins Bold"/>
                <a:ea typeface="Poppins Bold"/>
                <a:cs typeface="Poppins Bold"/>
                <a:sym typeface="Poppins Bold"/>
              </a:rPr>
              <a:t>OTA Median Salary</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84915" y="3812597"/>
            <a:ext cx="16992643" cy="1493857"/>
          </a:xfrm>
          <a:prstGeom prst="rect">
            <a:avLst/>
          </a:prstGeom>
        </p:spPr>
        <p:txBody>
          <a:bodyPr lIns="0" tIns="0" rIns="0" bIns="0" rtlCol="0" anchor="t">
            <a:spAutoFit/>
          </a:bodyPr>
          <a:lstStyle/>
          <a:p>
            <a:pPr algn="l">
              <a:lnSpc>
                <a:spcPts val="11636"/>
              </a:lnSpc>
            </a:pPr>
            <a:r>
              <a:rPr lang="en-US" sz="8311">
                <a:solidFill>
                  <a:srgbClr val="F250BD"/>
                </a:solidFill>
                <a:latin typeface="Poppins Bold"/>
              </a:rPr>
              <a:t>Work-Life Balance</a:t>
            </a:r>
          </a:p>
        </p:txBody>
      </p:sp>
      <p:sp>
        <p:nvSpPr>
          <p:cNvPr id="3" name="TextBox 3"/>
          <p:cNvSpPr txBox="1"/>
          <p:nvPr/>
        </p:nvSpPr>
        <p:spPr>
          <a:xfrm>
            <a:off x="474474" y="5382654"/>
            <a:ext cx="17403085" cy="1414170"/>
          </a:xfrm>
          <a:prstGeom prst="rect">
            <a:avLst/>
          </a:prstGeom>
        </p:spPr>
        <p:txBody>
          <a:bodyPr lIns="0" tIns="0" rIns="0" bIns="0" rtlCol="0" anchor="t">
            <a:spAutoFit/>
          </a:bodyPr>
          <a:lstStyle/>
          <a:p>
            <a:pPr algn="r">
              <a:lnSpc>
                <a:spcPts val="11636"/>
              </a:lnSpc>
            </a:pPr>
            <a:r>
              <a:rPr lang="en-US" sz="8311">
                <a:solidFill>
                  <a:srgbClr val="FFCC1D"/>
                </a:solidFill>
                <a:latin typeface="Poppins Bold"/>
              </a:rPr>
              <a:t>Constantly Evolving Field</a:t>
            </a:r>
          </a:p>
        </p:txBody>
      </p:sp>
      <p:sp>
        <p:nvSpPr>
          <p:cNvPr id="4" name="TextBox 4"/>
          <p:cNvSpPr txBox="1"/>
          <p:nvPr/>
        </p:nvSpPr>
        <p:spPr>
          <a:xfrm>
            <a:off x="884915" y="2248625"/>
            <a:ext cx="16992643" cy="1414170"/>
          </a:xfrm>
          <a:prstGeom prst="rect">
            <a:avLst/>
          </a:prstGeom>
        </p:spPr>
        <p:txBody>
          <a:bodyPr lIns="0" tIns="0" rIns="0" bIns="0" rtlCol="0" anchor="t">
            <a:spAutoFit/>
          </a:bodyPr>
          <a:lstStyle/>
          <a:p>
            <a:pPr algn="r">
              <a:lnSpc>
                <a:spcPts val="11636"/>
              </a:lnSpc>
            </a:pPr>
            <a:r>
              <a:rPr lang="en-US" sz="8311">
                <a:solidFill>
                  <a:srgbClr val="FFCC1D"/>
                </a:solidFill>
                <a:latin typeface="Poppins Bold"/>
              </a:rPr>
              <a:t>Rewarding Work</a:t>
            </a:r>
          </a:p>
        </p:txBody>
      </p:sp>
      <p:sp>
        <p:nvSpPr>
          <p:cNvPr id="5" name="TextBox 5"/>
          <p:cNvSpPr txBox="1"/>
          <p:nvPr/>
        </p:nvSpPr>
        <p:spPr>
          <a:xfrm>
            <a:off x="427615" y="684652"/>
            <a:ext cx="17860385" cy="1487772"/>
          </a:xfrm>
          <a:prstGeom prst="rect">
            <a:avLst/>
          </a:prstGeom>
        </p:spPr>
        <p:txBody>
          <a:bodyPr lIns="0" tIns="0" rIns="0" bIns="0" rtlCol="0" anchor="t">
            <a:spAutoFit/>
          </a:bodyPr>
          <a:lstStyle/>
          <a:p>
            <a:pPr algn="ctr">
              <a:lnSpc>
                <a:spcPts val="11636"/>
              </a:lnSpc>
            </a:pPr>
            <a:r>
              <a:rPr lang="en-US" sz="8311">
                <a:solidFill>
                  <a:srgbClr val="F250BD"/>
                </a:solidFill>
                <a:latin typeface="Poppins Bold"/>
              </a:rPr>
              <a:t>Meaningful Client Relationships</a:t>
            </a:r>
          </a:p>
        </p:txBody>
      </p:sp>
      <p:sp>
        <p:nvSpPr>
          <p:cNvPr id="6" name="TextBox 6"/>
          <p:cNvSpPr txBox="1"/>
          <p:nvPr/>
        </p:nvSpPr>
        <p:spPr>
          <a:xfrm>
            <a:off x="884915" y="6940542"/>
            <a:ext cx="16992643" cy="1493857"/>
          </a:xfrm>
          <a:prstGeom prst="rect">
            <a:avLst/>
          </a:prstGeom>
        </p:spPr>
        <p:txBody>
          <a:bodyPr lIns="0" tIns="0" rIns="0" bIns="0" rtlCol="0" anchor="t">
            <a:spAutoFit/>
          </a:bodyPr>
          <a:lstStyle/>
          <a:p>
            <a:pPr algn="l">
              <a:lnSpc>
                <a:spcPts val="11636"/>
              </a:lnSpc>
            </a:pPr>
            <a:r>
              <a:rPr lang="en-US" sz="8311">
                <a:solidFill>
                  <a:srgbClr val="F250BD"/>
                </a:solidFill>
                <a:latin typeface="Poppins Bold"/>
              </a:rPr>
              <a:t>Diverse Settings</a:t>
            </a:r>
          </a:p>
        </p:txBody>
      </p:sp>
      <p:sp>
        <p:nvSpPr>
          <p:cNvPr id="7" name="TextBox 7"/>
          <p:cNvSpPr txBox="1"/>
          <p:nvPr/>
        </p:nvSpPr>
        <p:spPr>
          <a:xfrm>
            <a:off x="268388" y="8501074"/>
            <a:ext cx="17609171" cy="1414170"/>
          </a:xfrm>
          <a:prstGeom prst="rect">
            <a:avLst/>
          </a:prstGeom>
        </p:spPr>
        <p:txBody>
          <a:bodyPr lIns="0" tIns="0" rIns="0" bIns="0" rtlCol="0" anchor="t">
            <a:spAutoFit/>
          </a:bodyPr>
          <a:lstStyle/>
          <a:p>
            <a:pPr algn="r">
              <a:lnSpc>
                <a:spcPts val="11636"/>
              </a:lnSpc>
            </a:pPr>
            <a:r>
              <a:rPr lang="en-US" sz="8311">
                <a:solidFill>
                  <a:srgbClr val="FFCC1D"/>
                </a:solidFill>
                <a:latin typeface="Poppins Bold"/>
              </a:rPr>
              <a:t>Every Day is Different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295465"/>
            <a:ext cx="18288000" cy="1504571"/>
          </a:xfrm>
          <a:prstGeom prst="rect">
            <a:avLst/>
          </a:prstGeom>
        </p:spPr>
        <p:txBody>
          <a:bodyPr lIns="0" tIns="0" rIns="0" bIns="0" rtlCol="0" anchor="t">
            <a:spAutoFit/>
          </a:bodyPr>
          <a:lstStyle/>
          <a:p>
            <a:pPr algn="ctr">
              <a:lnSpc>
                <a:spcPts val="10766"/>
              </a:lnSpc>
            </a:pPr>
            <a:r>
              <a:rPr lang="en-US" sz="10157" b="1">
                <a:solidFill>
                  <a:srgbClr val="FECC1D"/>
                </a:solidFill>
                <a:latin typeface="Poppins Bold"/>
                <a:ea typeface="Poppins Bold"/>
                <a:cs typeface="Poppins Bold"/>
                <a:sym typeface="Poppins Bold"/>
              </a:rPr>
              <a:t>Change Lives </a:t>
            </a:r>
          </a:p>
        </p:txBody>
      </p:sp>
      <p:pic>
        <p:nvPicPr>
          <p:cNvPr id="9" name="Picture 8">
            <a:extLst>
              <a:ext uri="{FF2B5EF4-FFF2-40B4-BE49-F238E27FC236}">
                <a16:creationId xmlns:a16="http://schemas.microsoft.com/office/drawing/2014/main" id="{4951C04F-D1BC-4DA8-A514-60528860B456}"/>
              </a:ext>
            </a:extLst>
          </p:cNvPr>
          <p:cNvPicPr>
            <a:picLocks noChangeAspect="1"/>
          </p:cNvPicPr>
          <p:nvPr/>
        </p:nvPicPr>
        <p:blipFill>
          <a:blip r:embed="rId3"/>
          <a:stretch>
            <a:fillRect/>
          </a:stretch>
        </p:blipFill>
        <p:spPr>
          <a:xfrm>
            <a:off x="0" y="0"/>
            <a:ext cx="18288000" cy="102870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0" y="3256320"/>
            <a:ext cx="18288000" cy="2979279"/>
          </a:xfrm>
          <a:prstGeom prst="rect">
            <a:avLst/>
          </a:prstGeom>
        </p:spPr>
        <p:txBody>
          <a:bodyPr lIns="0" tIns="0" rIns="0" bIns="0" rtlCol="0" anchor="t">
            <a:spAutoFit/>
          </a:bodyPr>
          <a:lstStyle/>
          <a:p>
            <a:pPr algn="ctr">
              <a:lnSpc>
                <a:spcPts val="11235"/>
              </a:lnSpc>
              <a:spcBef>
                <a:spcPct val="0"/>
              </a:spcBef>
            </a:pPr>
            <a:r>
              <a:rPr lang="en-US" sz="10599">
                <a:solidFill>
                  <a:srgbClr val="FFC000"/>
                </a:solidFill>
                <a:latin typeface="Poppins Bold"/>
              </a:rPr>
              <a:t> Make a difference in someone’s life everyday!</a:t>
            </a:r>
          </a:p>
        </p:txBody>
      </p:sp>
      <p:sp>
        <p:nvSpPr>
          <p:cNvPr id="3" name="TextBox 3"/>
          <p:cNvSpPr txBox="1"/>
          <p:nvPr/>
        </p:nvSpPr>
        <p:spPr>
          <a:xfrm rot="1271137">
            <a:off x="13523268" y="6445061"/>
            <a:ext cx="3297134" cy="3099906"/>
          </a:xfrm>
          <a:prstGeom prst="rect">
            <a:avLst/>
          </a:prstGeom>
        </p:spPr>
        <p:txBody>
          <a:bodyPr lIns="0" tIns="0" rIns="0" bIns="0" rtlCol="0" anchor="t">
            <a:spAutoFit/>
          </a:bodyPr>
          <a:lstStyle/>
          <a:p>
            <a:pPr algn="ctr">
              <a:lnSpc>
                <a:spcPts val="23256"/>
              </a:lnSpc>
              <a:spcBef>
                <a:spcPct val="0"/>
              </a:spcBef>
            </a:pPr>
            <a:r>
              <a:rPr lang="en-US" sz="18907">
                <a:solidFill>
                  <a:srgbClr val="FFFFFF"/>
                </a:solidFill>
                <a:ea typeface="Poppins Bold"/>
              </a:rPr>
              <a: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68346" y="3843268"/>
            <a:ext cx="8520659" cy="8119449"/>
          </a:xfrm>
          <a:custGeom>
            <a:avLst/>
            <a:gdLst/>
            <a:ahLst/>
            <a:cxnLst/>
            <a:rect l="l" t="t" r="r" b="b"/>
            <a:pathLst>
              <a:path w="8520659" h="8119449">
                <a:moveTo>
                  <a:pt x="0" y="0"/>
                </a:moveTo>
                <a:lnTo>
                  <a:pt x="8520660" y="0"/>
                </a:lnTo>
                <a:lnTo>
                  <a:pt x="8520660" y="8119448"/>
                </a:lnTo>
                <a:lnTo>
                  <a:pt x="0" y="8119448"/>
                </a:lnTo>
                <a:lnTo>
                  <a:pt x="0" y="0"/>
                </a:lnTo>
                <a:close/>
              </a:path>
            </a:pathLst>
          </a:custGeom>
          <a:blipFill>
            <a:blip r:embed="rId3"/>
            <a:stretch>
              <a:fillRect l="-18126" t="-11957" r="-41902"/>
            </a:stretch>
          </a:blipFill>
        </p:spPr>
        <p:txBody>
          <a:bodyPr/>
          <a:lstStyle/>
          <a:p>
            <a:endParaRPr lang="en-US"/>
          </a:p>
        </p:txBody>
      </p:sp>
      <p:sp>
        <p:nvSpPr>
          <p:cNvPr id="3" name="TextBox 3"/>
          <p:cNvSpPr txBox="1"/>
          <p:nvPr/>
        </p:nvSpPr>
        <p:spPr>
          <a:xfrm>
            <a:off x="0" y="715522"/>
            <a:ext cx="18288000" cy="1586460"/>
          </a:xfrm>
          <a:prstGeom prst="rect">
            <a:avLst/>
          </a:prstGeom>
        </p:spPr>
        <p:txBody>
          <a:bodyPr lIns="0" tIns="0" rIns="0" bIns="0" rtlCol="0" anchor="t">
            <a:spAutoFit/>
          </a:bodyPr>
          <a:lstStyle/>
          <a:p>
            <a:pPr algn="ctr">
              <a:lnSpc>
                <a:spcPts val="12189"/>
              </a:lnSpc>
            </a:pPr>
            <a:r>
              <a:rPr lang="en-US" sz="11499">
                <a:solidFill>
                  <a:srgbClr val="FBEAA5"/>
                </a:solidFill>
                <a:latin typeface="Poppins Bold"/>
              </a:rPr>
              <a:t>Stay </a:t>
            </a:r>
            <a:r>
              <a:rPr lang="en-US" sz="11499">
                <a:solidFill>
                  <a:srgbClr val="FFCC1D"/>
                </a:solidFill>
                <a:latin typeface="Poppins Bold"/>
              </a:rPr>
              <a:t>Connected</a:t>
            </a:r>
          </a:p>
        </p:txBody>
      </p:sp>
      <p:sp>
        <p:nvSpPr>
          <p:cNvPr id="4" name="TextBox 4"/>
          <p:cNvSpPr txBox="1"/>
          <p:nvPr/>
        </p:nvSpPr>
        <p:spPr>
          <a:xfrm>
            <a:off x="0" y="4914900"/>
            <a:ext cx="17259300" cy="1493857"/>
          </a:xfrm>
          <a:prstGeom prst="rect">
            <a:avLst/>
          </a:prstGeom>
        </p:spPr>
        <p:txBody>
          <a:bodyPr lIns="0" tIns="0" rIns="0" bIns="0" rtlCol="0" anchor="t">
            <a:spAutoFit/>
          </a:bodyPr>
          <a:lstStyle/>
          <a:p>
            <a:pPr algn="r">
              <a:lnSpc>
                <a:spcPts val="11636"/>
              </a:lnSpc>
            </a:pPr>
            <a:r>
              <a:rPr lang="en-US" sz="8311">
                <a:solidFill>
                  <a:srgbClr val="F250BD"/>
                </a:solidFill>
                <a:latin typeface="Poppins Bold"/>
              </a:rPr>
              <a:t>@WhyChooseOT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4491F2"/>
        </a:solidFill>
        <a:effectLst/>
      </p:bgPr>
    </p:bg>
    <p:spTree>
      <p:nvGrpSpPr>
        <p:cNvPr id="1" name=""/>
        <p:cNvGrpSpPr/>
        <p:nvPr/>
      </p:nvGrpSpPr>
      <p:grpSpPr>
        <a:xfrm>
          <a:off x="0" y="0"/>
          <a:ext cx="0" cy="0"/>
          <a:chOff x="0" y="0"/>
          <a:chExt cx="0" cy="0"/>
        </a:xfrm>
      </p:grpSpPr>
      <p:sp>
        <p:nvSpPr>
          <p:cNvPr id="2" name="TextBox 2"/>
          <p:cNvSpPr txBox="1"/>
          <p:nvPr/>
        </p:nvSpPr>
        <p:spPr>
          <a:xfrm>
            <a:off x="0" y="9070966"/>
            <a:ext cx="18288000" cy="1216034"/>
          </a:xfrm>
          <a:prstGeom prst="rect">
            <a:avLst/>
          </a:prstGeom>
        </p:spPr>
        <p:txBody>
          <a:bodyPr lIns="0" tIns="0" rIns="0" bIns="0" rtlCol="0" anchor="t">
            <a:spAutoFit/>
          </a:bodyPr>
          <a:lstStyle/>
          <a:p>
            <a:pPr algn="ctr">
              <a:lnSpc>
                <a:spcPts val="8500"/>
              </a:lnSpc>
            </a:pPr>
            <a:r>
              <a:rPr lang="en-US" sz="8500">
                <a:solidFill>
                  <a:srgbClr val="252158"/>
                </a:solidFill>
                <a:latin typeface="Poppins Bold"/>
              </a:rPr>
              <a:t>WhyChooseOT.com</a:t>
            </a:r>
          </a:p>
        </p:txBody>
      </p:sp>
      <p:pic>
        <p:nvPicPr>
          <p:cNvPr id="5" name="Picture 4" descr="A blue circle with yellow text&#10;&#10;AI-generated content may be incorrect.">
            <a:extLst>
              <a:ext uri="{FF2B5EF4-FFF2-40B4-BE49-F238E27FC236}">
                <a16:creationId xmlns:a16="http://schemas.microsoft.com/office/drawing/2014/main" id="{1E43E29F-4EC8-D101-3480-565FDA5EBFBE}"/>
              </a:ext>
            </a:extLst>
          </p:cNvPr>
          <p:cNvPicPr>
            <a:picLocks noChangeAspect="1"/>
          </p:cNvPicPr>
          <p:nvPr/>
        </p:nvPicPr>
        <p:blipFill>
          <a:blip r:embed="rId3"/>
          <a:srcRect b="132"/>
          <a:stretch>
            <a:fillRect/>
          </a:stretch>
        </p:blipFill>
        <p:spPr>
          <a:xfrm>
            <a:off x="5112884" y="387804"/>
            <a:ext cx="8258175" cy="823775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3883</Words>
  <Application>Microsoft Office PowerPoint</Application>
  <PresentationFormat>Custom</PresentationFormat>
  <Paragraphs>606</Paragraphs>
  <Slides>65</Slides>
  <Notes>62</Notes>
  <HiddenSlides>0</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 Why Choose OT Presentation - FINAL</dc:title>
  <dc:creator>Gina LaBorde</dc:creator>
  <cp:lastModifiedBy>Angela Macauley</cp:lastModifiedBy>
  <cp:revision>3</cp:revision>
  <dcterms:created xsi:type="dcterms:W3CDTF">2006-08-16T00:00:00Z</dcterms:created>
  <dcterms:modified xsi:type="dcterms:W3CDTF">2026-09-15T19:48:49Z</dcterms:modified>
  <dc:identifier>DAGD1BgbmNA</dc:identifier>
</cp:coreProperties>
</file>