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18288000" cy="10287000"/>
  <p:notesSz cx="6858000" cy="9144000"/>
  <p:embeddedFontLst>
    <p:embeddedFont>
      <p:font typeface="Poppins Bold" panose="00000800000000000000" pitchFamily="2" charset="0"/>
      <p:regular r:id="rId38"/>
      <p:bold r:id="rId39"/>
    </p:embeddedFont>
    <p:embeddedFont>
      <p:font typeface="Poppins Heavy" panose="020B0604020202020204" charset="0"/>
      <p:regular r:id="rId40"/>
    </p:embeddedFont>
    <p:embeddedFont>
      <p:font typeface="Poppins Ultra-Bold" panose="020B0604020202020204" charset="0"/>
      <p:regular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0E559F-6A4B-F2B6-B713-32D27F49FA38}" v="10" dt="2026-07-22T20:44:22.5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98" d="100"/>
          <a:sy n="98" d="100"/>
        </p:scale>
        <p:origin x="77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15.09.2026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Introduce yourself </a:t>
            </a:r>
          </a:p>
          <a:p>
            <a:endParaRPr lang="en-US"/>
          </a:p>
          <a:p>
            <a:r>
              <a:rPr lang="en-US"/>
              <a:t>I'm here today to talk to you about a career called occupational therapy. </a:t>
            </a:r>
          </a:p>
          <a:p>
            <a:endParaRPr lang="en-US"/>
          </a:p>
          <a:p>
            <a:r>
              <a:rPr lang="en-US"/>
              <a:t>If you've heard of occupational therapy before, raise your hand. </a:t>
            </a:r>
          </a:p>
          <a:p>
            <a:endParaRPr lang="en-US"/>
          </a:p>
          <a:p>
            <a:r>
              <a:rPr lang="en-US"/>
              <a:t>That's great, I hope by the end of our time together today you all have a better idea of what occupational therapy is and how cool of a job it is!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Let's talk about some things you and your family need and want to do every day.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You all want to play! You might play with friends or family. </a:t>
            </a:r>
          </a:p>
          <a:p>
            <a:endParaRPr lang="en-US"/>
          </a:p>
          <a:p>
            <a:r>
              <a:rPr lang="en-US"/>
              <a:t>You may play a sport, or at the park, or at home. </a:t>
            </a:r>
          </a:p>
          <a:p>
            <a:endParaRPr lang="en-US"/>
          </a:p>
          <a:p>
            <a:r>
              <a:rPr lang="en-US"/>
              <a:t>You play every day!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Your parents or older family members drive or maybe take the bus. </a:t>
            </a:r>
          </a:p>
          <a:p>
            <a:endParaRPr lang="en-US"/>
          </a:p>
          <a:p>
            <a:r>
              <a:rPr lang="en-US"/>
              <a:t>They need to do that to get to work, to take you to sports, to see family, to go to the doctor. </a:t>
            </a:r>
          </a:p>
          <a:p>
            <a:endParaRPr lang="en-US"/>
          </a:p>
          <a:p>
            <a:r>
              <a:rPr lang="en-US"/>
              <a:t>You are probably in a car or maybe a bus almost every day!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School is helping you become the best version of YOU, ready to tackle any challenge life throws your way!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Your family cooks meals or goes out to eat.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Maybe you play video games with your siblings or your friends.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Your family grocery shops. Think about the times you've been to the grocery store before, it's a pretty big place.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Maybe your family likes to hike or do things together outdoors.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What are some of your favorite things to do? </a:t>
            </a:r>
          </a:p>
          <a:p>
            <a:endParaRPr lang="en-US"/>
          </a:p>
          <a:p>
            <a:r>
              <a:rPr lang="en-US"/>
              <a:t>(call on a few kids)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How would you feel if you or your family and friends couldn't do those things anymore? </a:t>
            </a:r>
          </a:p>
          <a:p>
            <a:endParaRPr lang="en-US"/>
          </a:p>
          <a:p>
            <a:r>
              <a:rPr lang="en-US"/>
              <a:t>Maybe they can't do them because they had an accident, or maybe they have trouble doing things that were once easy to do because they had a bad fall or an illness. </a:t>
            </a:r>
          </a:p>
          <a:p>
            <a:endParaRPr lang="en-US"/>
          </a:p>
          <a:p>
            <a:r>
              <a:rPr lang="en-US"/>
              <a:t>Or maybe you know someone who might need extra help with things.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Occupational therapy - what I do - helps people do the things they need and want to do.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can help someone get back to surfing after they got hurt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can help people with handwriting - to learn how to grasp a pencil properly, to form and space out letters</a:t>
            </a:r>
          </a:p>
          <a:p>
            <a:endParaRPr lang="en-US"/>
          </a:p>
          <a:p>
            <a:r>
              <a:rPr lang="en-US"/>
              <a:t>We could use grips or special pencils.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can help people using a wheelchair by helping them learn how to get in and out of it safely. </a:t>
            </a:r>
          </a:p>
          <a:p>
            <a:endParaRPr lang="en-US"/>
          </a:p>
          <a:p>
            <a:r>
              <a:rPr lang="en-US"/>
              <a:t>We also help them pick and customize their wheelchair; to ensure comfort, safety, and optimal mobility.</a:t>
            </a:r>
          </a:p>
          <a:p>
            <a:endParaRPr lang="en-US"/>
          </a:p>
          <a:p>
            <a:r>
              <a:rPr lang="en-US"/>
              <a:t>How to make their home more accessible for their wheelchair.</a:t>
            </a:r>
          </a:p>
          <a:p>
            <a:endParaRPr lang="en-US"/>
          </a:p>
          <a:p>
            <a:r>
              <a:rPr lang="en-US"/>
              <a:t>How to dress, bathe, and get ready for their day. </a:t>
            </a:r>
          </a:p>
          <a:p>
            <a:endParaRPr lang="en-US"/>
          </a:p>
          <a:p>
            <a:r>
              <a:rPr lang="en-US"/>
              <a:t>We can help with power wheelchairs, special controls for people who can't use their hands, and voice tools for people who can't speak.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can help kids and adults play. Play is so important as you grow up! </a:t>
            </a:r>
          </a:p>
          <a:p>
            <a:endParaRPr lang="en-US"/>
          </a:p>
          <a:p>
            <a:r>
              <a:rPr lang="en-US"/>
              <a:t>We help play fun games that make your body and mind strong.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help everyone so they can participate in play!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r>
              <a:rPr lang="en-US"/>
              <a:t>We are healthcare superheroes who help people live their best lives by making everything super fun and awesome!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Occupational therapists and therapy assistants can work in many different places. Here are just a few examples.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can work in hospitals. Helping people who have been sick or hurt get back to doing what they need to do.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can work on horse farms. </a:t>
            </a:r>
          </a:p>
          <a:p>
            <a:endParaRPr lang="en-US"/>
          </a:p>
          <a:p>
            <a:r>
              <a:rPr lang="en-US"/>
              <a:t>People ride the horse, and the cool part is that the horse's movements help with things like balance, strength, and coordination.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can work at schools too. Think of OTs as your school superheroes, making sure everyone is the best they can be! </a:t>
            </a:r>
          </a:p>
          <a:p>
            <a:endParaRPr lang="en-US"/>
          </a:p>
          <a:p>
            <a:r>
              <a:rPr lang="en-US"/>
              <a:t>Do you know if your school has an OT or OTA?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can work in nursing homes. We can help older adults, or maybe even your grandparents do fun activities and stay strong so they can keep doing the things they love, like playing games and taking care of themselves.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can work with individuals across the lifespan - meaning we can work with babies to individuals at the end of life.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It's often said that a doctor will save your life, but an occupational therapy practitioner will help you live it! </a:t>
            </a:r>
          </a:p>
          <a:p>
            <a:endParaRPr lang="en-US"/>
          </a:p>
          <a:p>
            <a:r>
              <a:rPr lang="en-US"/>
              <a:t>It isn't much of a life if you can't do the things you need and want to do! Right?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get to work with some pretty cool gear.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can work with swings, mats, rock walls, ball pits, balance beams, and so much more!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can use virtual reality to create amazing games that help kids and grown-ups practice important skills like moving, playing, and getting stronger in a pretend world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If we work with kids, we get to play with them all day! We use all types of different equipment and toys to make therapy fun and engaging.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use different items to change toys for kids. This car will help a child who can't sit up by themselves or steer the car.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can use a device, almost like a driving game you would see at an arcade, that helps people pretend or practice driving, which lets us check if it’s safe for people to get back to driving.”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My job sounds pretty cool, right? </a:t>
            </a:r>
          </a:p>
          <a:p>
            <a:endParaRPr lang="en-US"/>
          </a:p>
          <a:p>
            <a:r>
              <a:rPr lang="en-US"/>
              <a:t>I can work in so many different places and with so many different people. </a:t>
            </a:r>
          </a:p>
          <a:p>
            <a:endParaRPr lang="en-US"/>
          </a:p>
          <a:p>
            <a:r>
              <a:rPr lang="en-US"/>
              <a:t>We work wherever there are people. So everyone can live their best life!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One day you could work in occupational therapy.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Learn more about occupational therapy and see OT in action by following WhyChooseOT on TikTok and Instagram.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 hope as you move up through school and think about what you want to be that you remember this presentation and choose OT! </a:t>
            </a:r>
          </a:p>
          <a:p>
            <a:endParaRPr lang="en-US"/>
          </a:p>
          <a:p>
            <a:r>
              <a:rPr lang="en-US"/>
              <a:t>Thank you so much for letting me talk to you today.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svg"/><Relationship Id="rId7" Type="http://schemas.openxmlformats.org/officeDocument/2006/relationships/image" Target="../media/image13.sv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image" Target="../media/image10.svg"/></Relationships>
</file>

<file path=ppt/slides/_rels/slide1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7.svg"/><Relationship Id="rId4" Type="http://schemas.openxmlformats.org/officeDocument/2006/relationships/image" Target="../media/image16.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A067A6"/>
        </a:solidFill>
        <a:effectLst/>
      </p:bgPr>
    </p:bg>
    <p:spTree>
      <p:nvGrpSpPr>
        <p:cNvPr id="1" name=""/>
        <p:cNvGrpSpPr/>
        <p:nvPr/>
      </p:nvGrpSpPr>
      <p:grpSpPr>
        <a:xfrm>
          <a:off x="0" y="0"/>
          <a:ext cx="0" cy="0"/>
          <a:chOff x="0" y="0"/>
          <a:chExt cx="0" cy="0"/>
        </a:xfrm>
      </p:grpSpPr>
      <p:sp>
        <p:nvSpPr>
          <p:cNvPr id="3" name="TextBox 3"/>
          <p:cNvSpPr txBox="1"/>
          <p:nvPr/>
        </p:nvSpPr>
        <p:spPr>
          <a:xfrm>
            <a:off x="0" y="8541940"/>
            <a:ext cx="18288000" cy="1313180"/>
          </a:xfrm>
          <a:prstGeom prst="rect">
            <a:avLst/>
          </a:prstGeom>
        </p:spPr>
        <p:txBody>
          <a:bodyPr lIns="0" tIns="0" rIns="0" bIns="0" rtlCol="0" anchor="t">
            <a:spAutoFit/>
          </a:bodyPr>
          <a:lstStyle/>
          <a:p>
            <a:pPr algn="ctr">
              <a:lnSpc>
                <a:spcPts val="9760"/>
              </a:lnSpc>
            </a:pPr>
            <a:r>
              <a:rPr lang="en-US" sz="8000" b="1">
                <a:solidFill>
                  <a:srgbClr val="FECB1D"/>
                </a:solidFill>
                <a:latin typeface="Poppins Ultra-Bold"/>
                <a:ea typeface="Poppins Ultra-Bold"/>
                <a:cs typeface="Poppins Ultra-Bold"/>
                <a:sym typeface="Poppins Ultra-Bold"/>
              </a:rPr>
              <a:t>OT = Occupational Therapy</a:t>
            </a:r>
          </a:p>
        </p:txBody>
      </p:sp>
      <p:pic>
        <p:nvPicPr>
          <p:cNvPr id="4" name="Picture 3">
            <a:extLst>
              <a:ext uri="{FF2B5EF4-FFF2-40B4-BE49-F238E27FC236}">
                <a16:creationId xmlns:a16="http://schemas.microsoft.com/office/drawing/2014/main" id="{1BBB18D0-498A-7EE4-CEF7-66C6634FE604}"/>
              </a:ext>
            </a:extLst>
          </p:cNvPr>
          <p:cNvPicPr>
            <a:picLocks noChangeAspect="1"/>
          </p:cNvPicPr>
          <p:nvPr/>
        </p:nvPicPr>
        <p:blipFill>
          <a:blip r:embed="rId3"/>
          <a:stretch>
            <a:fillRect/>
          </a:stretch>
        </p:blipFill>
        <p:spPr>
          <a:xfrm>
            <a:off x="5356602" y="610244"/>
            <a:ext cx="7574798" cy="757479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344F2"/>
        </a:solidFill>
        <a:effectLst/>
      </p:bgPr>
    </p:bg>
    <p:spTree>
      <p:nvGrpSpPr>
        <p:cNvPr id="1" name=""/>
        <p:cNvGrpSpPr/>
        <p:nvPr/>
      </p:nvGrpSpPr>
      <p:grpSpPr>
        <a:xfrm>
          <a:off x="0" y="0"/>
          <a:ext cx="0" cy="0"/>
          <a:chOff x="0" y="0"/>
          <a:chExt cx="0" cy="0"/>
        </a:xfrm>
      </p:grpSpPr>
      <p:sp>
        <p:nvSpPr>
          <p:cNvPr id="2" name="TextBox 2"/>
          <p:cNvSpPr txBox="1"/>
          <p:nvPr/>
        </p:nvSpPr>
        <p:spPr>
          <a:xfrm>
            <a:off x="0" y="1791299"/>
            <a:ext cx="18288000" cy="6552002"/>
          </a:xfrm>
          <a:prstGeom prst="rect">
            <a:avLst/>
          </a:prstGeom>
        </p:spPr>
        <p:txBody>
          <a:bodyPr lIns="0" tIns="0" rIns="0" bIns="0" rtlCol="0" anchor="t">
            <a:spAutoFit/>
          </a:bodyPr>
          <a:lstStyle/>
          <a:p>
            <a:pPr algn="ctr">
              <a:lnSpc>
                <a:spcPts val="12798"/>
              </a:lnSpc>
            </a:pPr>
            <a:r>
              <a:rPr lang="en-US" sz="10157" b="1">
                <a:solidFill>
                  <a:srgbClr val="FECC1D"/>
                </a:solidFill>
                <a:latin typeface="Poppins Bold"/>
                <a:ea typeface="Poppins Bold"/>
                <a:cs typeface="Poppins Bold"/>
                <a:sym typeface="Poppins Bold"/>
              </a:rPr>
              <a:t>Let’s talk about </a:t>
            </a:r>
          </a:p>
          <a:p>
            <a:pPr algn="ctr">
              <a:lnSpc>
                <a:spcPts val="12798"/>
              </a:lnSpc>
            </a:pPr>
            <a:r>
              <a:rPr lang="en-US" sz="10157" b="1">
                <a:solidFill>
                  <a:srgbClr val="FECC1D"/>
                </a:solidFill>
                <a:latin typeface="Poppins Bold"/>
                <a:ea typeface="Poppins Bold"/>
                <a:cs typeface="Poppins Bold"/>
                <a:sym typeface="Poppins Bold"/>
              </a:rPr>
              <a:t>some things you and </a:t>
            </a:r>
          </a:p>
          <a:p>
            <a:pPr algn="ctr">
              <a:lnSpc>
                <a:spcPts val="12798"/>
              </a:lnSpc>
            </a:pPr>
            <a:r>
              <a:rPr lang="en-US" sz="10157" b="1">
                <a:solidFill>
                  <a:srgbClr val="FECC1D"/>
                </a:solidFill>
                <a:latin typeface="Poppins Bold"/>
                <a:ea typeface="Poppins Bold"/>
                <a:cs typeface="Poppins Bold"/>
                <a:sym typeface="Poppins Bold"/>
              </a:rPr>
              <a:t>your family need </a:t>
            </a:r>
          </a:p>
          <a:p>
            <a:pPr algn="ctr">
              <a:lnSpc>
                <a:spcPts val="12798"/>
              </a:lnSpc>
            </a:pPr>
            <a:r>
              <a:rPr lang="en-US" sz="10157" b="1">
                <a:solidFill>
                  <a:srgbClr val="FECC1D"/>
                </a:solidFill>
                <a:latin typeface="Poppins Bold"/>
                <a:ea typeface="Poppins Bold"/>
                <a:cs typeface="Poppins Bold"/>
                <a:sym typeface="Poppins Bold"/>
              </a:rPr>
              <a:t>and want to do everyday!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4F4973"/>
        </a:solidFill>
        <a:effectLst/>
      </p:bgPr>
    </p:bg>
    <p:spTree>
      <p:nvGrpSpPr>
        <p:cNvPr id="1" name=""/>
        <p:cNvGrpSpPr/>
        <p:nvPr/>
      </p:nvGrpSpPr>
      <p:grpSpPr>
        <a:xfrm>
          <a:off x="0" y="0"/>
          <a:ext cx="0" cy="0"/>
          <a:chOff x="0" y="0"/>
          <a:chExt cx="0" cy="0"/>
        </a:xfrm>
      </p:grpSpPr>
      <p:sp>
        <p:nvSpPr>
          <p:cNvPr id="2" name="Freeform 2"/>
          <p:cNvSpPr/>
          <p:nvPr/>
        </p:nvSpPr>
        <p:spPr>
          <a:xfrm>
            <a:off x="0" y="-954405"/>
            <a:ext cx="18416144" cy="12281266"/>
          </a:xfrm>
          <a:custGeom>
            <a:avLst/>
            <a:gdLst/>
            <a:ahLst/>
            <a:cxnLst/>
            <a:rect l="l" t="t" r="r" b="b"/>
            <a:pathLst>
              <a:path w="18416144" h="12281266">
                <a:moveTo>
                  <a:pt x="0" y="0"/>
                </a:moveTo>
                <a:lnTo>
                  <a:pt x="18416144" y="0"/>
                </a:lnTo>
                <a:lnTo>
                  <a:pt x="18416144" y="12281266"/>
                </a:lnTo>
                <a:lnTo>
                  <a:pt x="0" y="12281266"/>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4F4973"/>
        </a:solidFill>
        <a:effectLst/>
      </p:bgPr>
    </p:bg>
    <p:spTree>
      <p:nvGrpSpPr>
        <p:cNvPr id="1" name=""/>
        <p:cNvGrpSpPr/>
        <p:nvPr/>
      </p:nvGrpSpPr>
      <p:grpSpPr>
        <a:xfrm>
          <a:off x="0" y="0"/>
          <a:ext cx="0" cy="0"/>
          <a:chOff x="0" y="0"/>
          <a:chExt cx="0" cy="0"/>
        </a:xfrm>
      </p:grpSpPr>
      <p:sp>
        <p:nvSpPr>
          <p:cNvPr id="2" name="Freeform 2"/>
          <p:cNvSpPr/>
          <p:nvPr/>
        </p:nvSpPr>
        <p:spPr>
          <a:xfrm>
            <a:off x="0" y="-2506980"/>
            <a:ext cx="18288000" cy="12793980"/>
          </a:xfrm>
          <a:custGeom>
            <a:avLst/>
            <a:gdLst/>
            <a:ahLst/>
            <a:cxnLst/>
            <a:rect l="l" t="t" r="r" b="b"/>
            <a:pathLst>
              <a:path w="18288000" h="12793980">
                <a:moveTo>
                  <a:pt x="0" y="0"/>
                </a:moveTo>
                <a:lnTo>
                  <a:pt x="18288000" y="0"/>
                </a:lnTo>
                <a:lnTo>
                  <a:pt x="18288000" y="12793980"/>
                </a:lnTo>
                <a:lnTo>
                  <a:pt x="0" y="12793980"/>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F4973"/>
        </a:solidFill>
        <a:effectLst/>
      </p:bgPr>
    </p:bg>
    <p:spTree>
      <p:nvGrpSpPr>
        <p:cNvPr id="1" name=""/>
        <p:cNvGrpSpPr/>
        <p:nvPr/>
      </p:nvGrpSpPr>
      <p:grpSpPr>
        <a:xfrm>
          <a:off x="0" y="0"/>
          <a:ext cx="0" cy="0"/>
          <a:chOff x="0" y="0"/>
          <a:chExt cx="0" cy="0"/>
        </a:xfrm>
      </p:grpSpPr>
      <p:sp>
        <p:nvSpPr>
          <p:cNvPr id="2" name="Freeform 2"/>
          <p:cNvSpPr/>
          <p:nvPr/>
        </p:nvSpPr>
        <p:spPr>
          <a:xfrm>
            <a:off x="0" y="-2026595"/>
            <a:ext cx="18288000" cy="12195810"/>
          </a:xfrm>
          <a:custGeom>
            <a:avLst/>
            <a:gdLst/>
            <a:ahLst/>
            <a:cxnLst/>
            <a:rect l="l" t="t" r="r" b="b"/>
            <a:pathLst>
              <a:path w="18288000" h="12195810">
                <a:moveTo>
                  <a:pt x="0" y="0"/>
                </a:moveTo>
                <a:lnTo>
                  <a:pt x="18288000" y="0"/>
                </a:lnTo>
                <a:lnTo>
                  <a:pt x="18288000" y="12195810"/>
                </a:lnTo>
                <a:lnTo>
                  <a:pt x="0" y="12195810"/>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F4973"/>
        </a:solidFill>
        <a:effectLst/>
      </p:bgPr>
    </p:bg>
    <p:spTree>
      <p:nvGrpSpPr>
        <p:cNvPr id="1" name=""/>
        <p:cNvGrpSpPr/>
        <p:nvPr/>
      </p:nvGrpSpPr>
      <p:grpSpPr>
        <a:xfrm>
          <a:off x="0" y="0"/>
          <a:ext cx="0" cy="0"/>
          <a:chOff x="0" y="0"/>
          <a:chExt cx="0" cy="0"/>
        </a:xfrm>
      </p:grpSpPr>
      <p:sp>
        <p:nvSpPr>
          <p:cNvPr id="2" name="Freeform 2"/>
          <p:cNvSpPr/>
          <p:nvPr/>
        </p:nvSpPr>
        <p:spPr>
          <a:xfrm>
            <a:off x="0" y="-1276783"/>
            <a:ext cx="18288000" cy="12192000"/>
          </a:xfrm>
          <a:custGeom>
            <a:avLst/>
            <a:gdLst/>
            <a:ahLst/>
            <a:cxnLst/>
            <a:rect l="l" t="t" r="r" b="b"/>
            <a:pathLst>
              <a:path w="18288000" h="12192000">
                <a:moveTo>
                  <a:pt x="0" y="0"/>
                </a:moveTo>
                <a:lnTo>
                  <a:pt x="18288000" y="0"/>
                </a:lnTo>
                <a:lnTo>
                  <a:pt x="18288000" y="12192000"/>
                </a:lnTo>
                <a:lnTo>
                  <a:pt x="0" y="12192000"/>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4F4973"/>
        </a:solidFill>
        <a:effectLst/>
      </p:bgPr>
    </p:bg>
    <p:spTree>
      <p:nvGrpSpPr>
        <p:cNvPr id="1" name=""/>
        <p:cNvGrpSpPr/>
        <p:nvPr/>
      </p:nvGrpSpPr>
      <p:grpSpPr>
        <a:xfrm>
          <a:off x="0" y="0"/>
          <a:ext cx="0" cy="0"/>
          <a:chOff x="0" y="0"/>
          <a:chExt cx="0" cy="0"/>
        </a:xfrm>
      </p:grpSpPr>
      <p:sp>
        <p:nvSpPr>
          <p:cNvPr id="2" name="Freeform 2"/>
          <p:cNvSpPr/>
          <p:nvPr/>
        </p:nvSpPr>
        <p:spPr>
          <a:xfrm>
            <a:off x="0" y="-199351"/>
            <a:ext cx="18509388" cy="12339592"/>
          </a:xfrm>
          <a:custGeom>
            <a:avLst/>
            <a:gdLst/>
            <a:ahLst/>
            <a:cxnLst/>
            <a:rect l="l" t="t" r="r" b="b"/>
            <a:pathLst>
              <a:path w="18509388" h="12339592">
                <a:moveTo>
                  <a:pt x="0" y="0"/>
                </a:moveTo>
                <a:lnTo>
                  <a:pt x="18509388" y="0"/>
                </a:lnTo>
                <a:lnTo>
                  <a:pt x="18509388" y="12339593"/>
                </a:lnTo>
                <a:lnTo>
                  <a:pt x="0" y="12339593"/>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F4973"/>
        </a:solidFill>
        <a:effectLst/>
      </p:bgPr>
    </p:bg>
    <p:spTree>
      <p:nvGrpSpPr>
        <p:cNvPr id="1" name=""/>
        <p:cNvGrpSpPr/>
        <p:nvPr/>
      </p:nvGrpSpPr>
      <p:grpSpPr>
        <a:xfrm>
          <a:off x="0" y="0"/>
          <a:ext cx="0" cy="0"/>
          <a:chOff x="0" y="0"/>
          <a:chExt cx="0" cy="0"/>
        </a:xfrm>
      </p:grpSpPr>
      <p:sp>
        <p:nvSpPr>
          <p:cNvPr id="2" name="Freeform 2"/>
          <p:cNvSpPr/>
          <p:nvPr/>
        </p:nvSpPr>
        <p:spPr>
          <a:xfrm>
            <a:off x="0" y="-985220"/>
            <a:ext cx="18386161" cy="12257441"/>
          </a:xfrm>
          <a:custGeom>
            <a:avLst/>
            <a:gdLst/>
            <a:ahLst/>
            <a:cxnLst/>
            <a:rect l="l" t="t" r="r" b="b"/>
            <a:pathLst>
              <a:path w="18386161" h="12257441">
                <a:moveTo>
                  <a:pt x="0" y="0"/>
                </a:moveTo>
                <a:lnTo>
                  <a:pt x="18386161" y="0"/>
                </a:lnTo>
                <a:lnTo>
                  <a:pt x="18386161" y="12257440"/>
                </a:lnTo>
                <a:lnTo>
                  <a:pt x="0" y="12257440"/>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F4973"/>
        </a:solidFill>
        <a:effectLst/>
      </p:bgPr>
    </p:bg>
    <p:spTree>
      <p:nvGrpSpPr>
        <p:cNvPr id="1" name=""/>
        <p:cNvGrpSpPr/>
        <p:nvPr/>
      </p:nvGrpSpPr>
      <p:grpSpPr>
        <a:xfrm>
          <a:off x="0" y="0"/>
          <a:ext cx="0" cy="0"/>
          <a:chOff x="0" y="0"/>
          <a:chExt cx="0" cy="0"/>
        </a:xfrm>
      </p:grpSpPr>
      <p:sp>
        <p:nvSpPr>
          <p:cNvPr id="2" name="Freeform 2"/>
          <p:cNvSpPr/>
          <p:nvPr/>
        </p:nvSpPr>
        <p:spPr>
          <a:xfrm>
            <a:off x="-448406" y="-2207841"/>
            <a:ext cx="18736406" cy="12494841"/>
          </a:xfrm>
          <a:custGeom>
            <a:avLst/>
            <a:gdLst/>
            <a:ahLst/>
            <a:cxnLst/>
            <a:rect l="l" t="t" r="r" b="b"/>
            <a:pathLst>
              <a:path w="18736406" h="12494841">
                <a:moveTo>
                  <a:pt x="0" y="0"/>
                </a:moveTo>
                <a:lnTo>
                  <a:pt x="18736406" y="0"/>
                </a:lnTo>
                <a:lnTo>
                  <a:pt x="18736406" y="12494841"/>
                </a:lnTo>
                <a:lnTo>
                  <a:pt x="0" y="12494841"/>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5344F2"/>
        </a:solidFill>
        <a:effectLst/>
      </p:bgPr>
    </p:bg>
    <p:spTree>
      <p:nvGrpSpPr>
        <p:cNvPr id="1" name=""/>
        <p:cNvGrpSpPr/>
        <p:nvPr/>
      </p:nvGrpSpPr>
      <p:grpSpPr>
        <a:xfrm>
          <a:off x="0" y="0"/>
          <a:ext cx="0" cy="0"/>
          <a:chOff x="0" y="0"/>
          <a:chExt cx="0" cy="0"/>
        </a:xfrm>
      </p:grpSpPr>
      <p:sp>
        <p:nvSpPr>
          <p:cNvPr id="2" name="TextBox 2"/>
          <p:cNvSpPr txBox="1"/>
          <p:nvPr/>
        </p:nvSpPr>
        <p:spPr>
          <a:xfrm>
            <a:off x="0" y="876300"/>
            <a:ext cx="18288000" cy="6552002"/>
          </a:xfrm>
          <a:prstGeom prst="rect">
            <a:avLst/>
          </a:prstGeom>
        </p:spPr>
        <p:txBody>
          <a:bodyPr lIns="0" tIns="0" rIns="0" bIns="0" rtlCol="0" anchor="t">
            <a:spAutoFit/>
          </a:bodyPr>
          <a:lstStyle/>
          <a:p>
            <a:pPr algn="ctr">
              <a:lnSpc>
                <a:spcPts val="12798"/>
              </a:lnSpc>
            </a:pPr>
            <a:r>
              <a:rPr lang="en-US" sz="10157" b="1">
                <a:solidFill>
                  <a:srgbClr val="FECB1D"/>
                </a:solidFill>
                <a:latin typeface="Poppins Bold"/>
                <a:ea typeface="Poppins Bold"/>
                <a:cs typeface="Poppins Bold"/>
                <a:sym typeface="Poppins Bold"/>
              </a:rPr>
              <a:t>What are</a:t>
            </a:r>
          </a:p>
          <a:p>
            <a:pPr algn="ctr">
              <a:lnSpc>
                <a:spcPts val="12798"/>
              </a:lnSpc>
            </a:pPr>
            <a:r>
              <a:rPr lang="en-US" sz="10157" b="1">
                <a:solidFill>
                  <a:srgbClr val="FECB1D"/>
                </a:solidFill>
                <a:latin typeface="Poppins Bold"/>
                <a:ea typeface="Poppins Bold"/>
                <a:cs typeface="Poppins Bold"/>
                <a:sym typeface="Poppins Bold"/>
              </a:rPr>
              <a:t>some of your</a:t>
            </a:r>
          </a:p>
          <a:p>
            <a:pPr algn="ctr">
              <a:lnSpc>
                <a:spcPts val="12798"/>
              </a:lnSpc>
            </a:pPr>
            <a:r>
              <a:rPr lang="en-US" sz="10157" b="1">
                <a:solidFill>
                  <a:srgbClr val="FECB1D"/>
                </a:solidFill>
                <a:latin typeface="Poppins Bold"/>
                <a:ea typeface="Poppins Bold"/>
                <a:cs typeface="Poppins Bold"/>
                <a:sym typeface="Poppins Bold"/>
              </a:rPr>
              <a:t>favorite things</a:t>
            </a:r>
          </a:p>
          <a:p>
            <a:pPr algn="ctr">
              <a:lnSpc>
                <a:spcPts val="12798"/>
              </a:lnSpc>
            </a:pPr>
            <a:r>
              <a:rPr lang="en-US" sz="10157" b="1">
                <a:solidFill>
                  <a:srgbClr val="FECB1D"/>
                </a:solidFill>
                <a:latin typeface="Poppins Bold"/>
                <a:ea typeface="Poppins Bold"/>
                <a:cs typeface="Poppins Bold"/>
                <a:sym typeface="Poppins Bold"/>
              </a:rPr>
              <a:t>to do?</a:t>
            </a:r>
          </a:p>
        </p:txBody>
      </p:sp>
      <p:sp>
        <p:nvSpPr>
          <p:cNvPr id="3" name="Freeform 3"/>
          <p:cNvSpPr/>
          <p:nvPr/>
        </p:nvSpPr>
        <p:spPr>
          <a:xfrm>
            <a:off x="1534112" y="7824631"/>
            <a:ext cx="1390767" cy="2234164"/>
          </a:xfrm>
          <a:custGeom>
            <a:avLst/>
            <a:gdLst/>
            <a:ahLst/>
            <a:cxnLst/>
            <a:rect l="l" t="t" r="r" b="b"/>
            <a:pathLst>
              <a:path w="1390767" h="2234164">
                <a:moveTo>
                  <a:pt x="0" y="0"/>
                </a:moveTo>
                <a:lnTo>
                  <a:pt x="1390767" y="0"/>
                </a:lnTo>
                <a:lnTo>
                  <a:pt x="1390767" y="2234164"/>
                </a:lnTo>
                <a:lnTo>
                  <a:pt x="0" y="223416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3893761" y="8073829"/>
            <a:ext cx="1769102" cy="1984967"/>
          </a:xfrm>
          <a:custGeom>
            <a:avLst/>
            <a:gdLst/>
            <a:ahLst/>
            <a:cxnLst/>
            <a:rect l="l" t="t" r="r" b="b"/>
            <a:pathLst>
              <a:path w="1769102" h="1984967">
                <a:moveTo>
                  <a:pt x="0" y="0"/>
                </a:moveTo>
                <a:lnTo>
                  <a:pt x="1769102" y="0"/>
                </a:lnTo>
                <a:lnTo>
                  <a:pt x="1769102" y="1984966"/>
                </a:lnTo>
                <a:lnTo>
                  <a:pt x="0" y="198496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7058303" y="8327849"/>
            <a:ext cx="1646010" cy="1646010"/>
          </a:xfrm>
          <a:custGeom>
            <a:avLst/>
            <a:gdLst/>
            <a:ahLst/>
            <a:cxnLst/>
            <a:rect l="l" t="t" r="r" b="b"/>
            <a:pathLst>
              <a:path w="1646010" h="1646010">
                <a:moveTo>
                  <a:pt x="0" y="0"/>
                </a:moveTo>
                <a:lnTo>
                  <a:pt x="1646009" y="0"/>
                </a:lnTo>
                <a:lnTo>
                  <a:pt x="1646009" y="1646009"/>
                </a:lnTo>
                <a:lnTo>
                  <a:pt x="0" y="164600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a:off x="10104487" y="8327849"/>
            <a:ext cx="1757917" cy="1751325"/>
          </a:xfrm>
          <a:custGeom>
            <a:avLst/>
            <a:gdLst/>
            <a:ahLst/>
            <a:cxnLst/>
            <a:rect l="l" t="t" r="r" b="b"/>
            <a:pathLst>
              <a:path w="1757917" h="1751325">
                <a:moveTo>
                  <a:pt x="0" y="0"/>
                </a:moveTo>
                <a:lnTo>
                  <a:pt x="1757917" y="0"/>
                </a:lnTo>
                <a:lnTo>
                  <a:pt x="1757917" y="1751324"/>
                </a:lnTo>
                <a:lnTo>
                  <a:pt x="0" y="175132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a:off x="13095059" y="8073829"/>
            <a:ext cx="1383688" cy="2005345"/>
          </a:xfrm>
          <a:custGeom>
            <a:avLst/>
            <a:gdLst/>
            <a:ahLst/>
            <a:cxnLst/>
            <a:rect l="l" t="t" r="r" b="b"/>
            <a:pathLst>
              <a:path w="1383688" h="2005345">
                <a:moveTo>
                  <a:pt x="0" y="0"/>
                </a:moveTo>
                <a:lnTo>
                  <a:pt x="1383688" y="0"/>
                </a:lnTo>
                <a:lnTo>
                  <a:pt x="1383688" y="2005344"/>
                </a:lnTo>
                <a:lnTo>
                  <a:pt x="0" y="200534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Freeform 8"/>
          <p:cNvSpPr/>
          <p:nvPr/>
        </p:nvSpPr>
        <p:spPr>
          <a:xfrm>
            <a:off x="15494082" y="8073829"/>
            <a:ext cx="1452474" cy="1920338"/>
          </a:xfrm>
          <a:custGeom>
            <a:avLst/>
            <a:gdLst/>
            <a:ahLst/>
            <a:cxnLst/>
            <a:rect l="l" t="t" r="r" b="b"/>
            <a:pathLst>
              <a:path w="1452474" h="1920338">
                <a:moveTo>
                  <a:pt x="0" y="0"/>
                </a:moveTo>
                <a:lnTo>
                  <a:pt x="1452475" y="0"/>
                </a:lnTo>
                <a:lnTo>
                  <a:pt x="1452475" y="1920338"/>
                </a:lnTo>
                <a:lnTo>
                  <a:pt x="0" y="1920338"/>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5344F2"/>
        </a:solidFill>
        <a:effectLst/>
      </p:bgPr>
    </p:bg>
    <p:spTree>
      <p:nvGrpSpPr>
        <p:cNvPr id="1" name=""/>
        <p:cNvGrpSpPr/>
        <p:nvPr/>
      </p:nvGrpSpPr>
      <p:grpSpPr>
        <a:xfrm>
          <a:off x="0" y="0"/>
          <a:ext cx="0" cy="0"/>
          <a:chOff x="0" y="0"/>
          <a:chExt cx="0" cy="0"/>
        </a:xfrm>
      </p:grpSpPr>
      <p:sp>
        <p:nvSpPr>
          <p:cNvPr id="2" name="Freeform 2"/>
          <p:cNvSpPr/>
          <p:nvPr/>
        </p:nvSpPr>
        <p:spPr>
          <a:xfrm>
            <a:off x="4641794" y="7535524"/>
            <a:ext cx="2294516" cy="2363266"/>
          </a:xfrm>
          <a:custGeom>
            <a:avLst/>
            <a:gdLst/>
            <a:ahLst/>
            <a:cxnLst/>
            <a:rect l="l" t="t" r="r" b="b"/>
            <a:pathLst>
              <a:path w="2294516" h="2363266">
                <a:moveTo>
                  <a:pt x="0" y="0"/>
                </a:moveTo>
                <a:lnTo>
                  <a:pt x="2294516" y="0"/>
                </a:lnTo>
                <a:lnTo>
                  <a:pt x="2294516" y="2363266"/>
                </a:lnTo>
                <a:lnTo>
                  <a:pt x="0" y="23632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7944571" y="7570070"/>
            <a:ext cx="2328720" cy="2328720"/>
          </a:xfrm>
          <a:custGeom>
            <a:avLst/>
            <a:gdLst/>
            <a:ahLst/>
            <a:cxnLst/>
            <a:rect l="l" t="t" r="r" b="b"/>
            <a:pathLst>
              <a:path w="2328720" h="2328720">
                <a:moveTo>
                  <a:pt x="0" y="0"/>
                </a:moveTo>
                <a:lnTo>
                  <a:pt x="2328719" y="0"/>
                </a:lnTo>
                <a:lnTo>
                  <a:pt x="2328719" y="2328720"/>
                </a:lnTo>
                <a:lnTo>
                  <a:pt x="0" y="232872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1282940" y="7535524"/>
            <a:ext cx="2363266" cy="2363266"/>
          </a:xfrm>
          <a:custGeom>
            <a:avLst/>
            <a:gdLst/>
            <a:ahLst/>
            <a:cxnLst/>
            <a:rect l="l" t="t" r="r" b="b"/>
            <a:pathLst>
              <a:path w="2363266" h="2363266">
                <a:moveTo>
                  <a:pt x="0" y="0"/>
                </a:moveTo>
                <a:lnTo>
                  <a:pt x="2363266" y="0"/>
                </a:lnTo>
                <a:lnTo>
                  <a:pt x="2363266" y="2363266"/>
                </a:lnTo>
                <a:lnTo>
                  <a:pt x="0" y="236326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TextBox 5"/>
          <p:cNvSpPr txBox="1"/>
          <p:nvPr/>
        </p:nvSpPr>
        <p:spPr>
          <a:xfrm>
            <a:off x="0" y="2534683"/>
            <a:ext cx="18288000" cy="3313502"/>
          </a:xfrm>
          <a:prstGeom prst="rect">
            <a:avLst/>
          </a:prstGeom>
        </p:spPr>
        <p:txBody>
          <a:bodyPr lIns="0" tIns="0" rIns="0" bIns="0" rtlCol="0" anchor="t">
            <a:spAutoFit/>
          </a:bodyPr>
          <a:lstStyle/>
          <a:p>
            <a:pPr algn="ctr">
              <a:lnSpc>
                <a:spcPts val="12798"/>
              </a:lnSpc>
            </a:pPr>
            <a:r>
              <a:rPr lang="en-US" sz="10157" b="1">
                <a:solidFill>
                  <a:srgbClr val="FECC1D"/>
                </a:solidFill>
                <a:latin typeface="Poppins Bold"/>
                <a:ea typeface="Poppins Bold"/>
                <a:cs typeface="Poppins Bold"/>
                <a:sym typeface="Poppins Bold"/>
              </a:rPr>
              <a:t>What if you could not do those things?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5344F2"/>
        </a:solidFill>
        <a:effectLst/>
      </p:bgPr>
    </p:bg>
    <p:spTree>
      <p:nvGrpSpPr>
        <p:cNvPr id="1" name=""/>
        <p:cNvGrpSpPr/>
        <p:nvPr/>
      </p:nvGrpSpPr>
      <p:grpSpPr>
        <a:xfrm>
          <a:off x="0" y="0"/>
          <a:ext cx="0" cy="0"/>
          <a:chOff x="0" y="0"/>
          <a:chExt cx="0" cy="0"/>
        </a:xfrm>
      </p:grpSpPr>
      <p:sp>
        <p:nvSpPr>
          <p:cNvPr id="2" name="TextBox 2"/>
          <p:cNvSpPr txBox="1"/>
          <p:nvPr/>
        </p:nvSpPr>
        <p:spPr>
          <a:xfrm>
            <a:off x="0" y="1876725"/>
            <a:ext cx="18288000" cy="6409726"/>
          </a:xfrm>
          <a:prstGeom prst="rect">
            <a:avLst/>
          </a:prstGeom>
        </p:spPr>
        <p:txBody>
          <a:bodyPr lIns="0" tIns="0" rIns="0" bIns="0" rtlCol="0" anchor="t">
            <a:spAutoFit/>
          </a:bodyPr>
          <a:lstStyle/>
          <a:p>
            <a:pPr algn="ctr">
              <a:lnSpc>
                <a:spcPts val="12493"/>
              </a:lnSpc>
            </a:pPr>
            <a:r>
              <a:rPr lang="en-US" sz="10157" b="1">
                <a:solidFill>
                  <a:srgbClr val="FBEAA5"/>
                </a:solidFill>
                <a:latin typeface="Poppins Bold"/>
                <a:ea typeface="Poppins Bold"/>
                <a:cs typeface="Poppins Bold"/>
                <a:sym typeface="Poppins Bold"/>
              </a:rPr>
              <a:t>Occupational Therapy </a:t>
            </a:r>
            <a:r>
              <a:rPr lang="en-US" sz="10157" b="1">
                <a:solidFill>
                  <a:srgbClr val="FECC1D"/>
                </a:solidFill>
                <a:latin typeface="Poppins Bold"/>
                <a:ea typeface="Poppins Bold"/>
                <a:cs typeface="Poppins Bold"/>
                <a:sym typeface="Poppins Bold"/>
              </a:rPr>
              <a:t>helps people </a:t>
            </a:r>
          </a:p>
          <a:p>
            <a:pPr algn="ctr">
              <a:lnSpc>
                <a:spcPts val="12493"/>
              </a:lnSpc>
            </a:pPr>
            <a:r>
              <a:rPr lang="en-US" sz="10157" b="1">
                <a:solidFill>
                  <a:srgbClr val="FECC1D"/>
                </a:solidFill>
                <a:latin typeface="Poppins Bold"/>
                <a:ea typeface="Poppins Bold"/>
                <a:cs typeface="Poppins Bold"/>
                <a:sym typeface="Poppins Bold"/>
              </a:rPr>
              <a:t>do the things they need </a:t>
            </a:r>
          </a:p>
          <a:p>
            <a:pPr algn="ctr">
              <a:lnSpc>
                <a:spcPts val="12493"/>
              </a:lnSpc>
            </a:pPr>
            <a:r>
              <a:rPr lang="en-US" sz="10157" b="1">
                <a:solidFill>
                  <a:srgbClr val="FECC1D"/>
                </a:solidFill>
                <a:latin typeface="Poppins Bold"/>
                <a:ea typeface="Poppins Bold"/>
                <a:cs typeface="Poppins Bold"/>
                <a:sym typeface="Poppins Bold"/>
              </a:rPr>
              <a:t>and want to 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5344F2"/>
        </a:solidFill>
        <a:effectLst/>
      </p:bgPr>
    </p:bg>
    <p:spTree>
      <p:nvGrpSpPr>
        <p:cNvPr id="1" name=""/>
        <p:cNvGrpSpPr/>
        <p:nvPr/>
      </p:nvGrpSpPr>
      <p:grpSpPr>
        <a:xfrm>
          <a:off x="0" y="0"/>
          <a:ext cx="0" cy="0"/>
          <a:chOff x="0" y="0"/>
          <a:chExt cx="0" cy="0"/>
        </a:xfrm>
      </p:grpSpPr>
      <p:grpSp>
        <p:nvGrpSpPr>
          <p:cNvPr id="2" name="Group 2"/>
          <p:cNvGrpSpPr/>
          <p:nvPr/>
        </p:nvGrpSpPr>
        <p:grpSpPr>
          <a:xfrm>
            <a:off x="2420063" y="3355122"/>
            <a:ext cx="492410" cy="492410"/>
            <a:chOff x="0" y="0"/>
            <a:chExt cx="6350000" cy="6350000"/>
          </a:xfrm>
        </p:grpSpPr>
        <p:sp>
          <p:nvSpPr>
            <p:cNvPr id="3" name="Freeform 3"/>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4491F2"/>
            </a:solidFill>
          </p:spPr>
          <p:txBody>
            <a:bodyPr/>
            <a:lstStyle/>
            <a:p>
              <a:endParaRPr lang="en-US"/>
            </a:p>
          </p:txBody>
        </p:sp>
      </p:grpSp>
      <p:sp>
        <p:nvSpPr>
          <p:cNvPr id="4" name="Freeform 4"/>
          <p:cNvSpPr/>
          <p:nvPr/>
        </p:nvSpPr>
        <p:spPr>
          <a:xfrm>
            <a:off x="-178049" y="0"/>
            <a:ext cx="18466049" cy="12310699"/>
          </a:xfrm>
          <a:custGeom>
            <a:avLst/>
            <a:gdLst/>
            <a:ahLst/>
            <a:cxnLst/>
            <a:rect l="l" t="t" r="r" b="b"/>
            <a:pathLst>
              <a:path w="18466049" h="12310699">
                <a:moveTo>
                  <a:pt x="0" y="0"/>
                </a:moveTo>
                <a:lnTo>
                  <a:pt x="18466049" y="0"/>
                </a:lnTo>
                <a:lnTo>
                  <a:pt x="18466049" y="12310699"/>
                </a:lnTo>
                <a:lnTo>
                  <a:pt x="0" y="12310699"/>
                </a:lnTo>
                <a:lnTo>
                  <a:pt x="0" y="0"/>
                </a:lnTo>
                <a:close/>
              </a:path>
            </a:pathLst>
          </a:custGeom>
          <a:blipFill>
            <a:blip r:embed="rId3"/>
            <a:stretch>
              <a:fillRect/>
            </a:stretch>
          </a:blipFill>
        </p:spPr>
        <p:txBody>
          <a:bodyPr/>
          <a:lstStyle/>
          <a:p>
            <a:endParaRPr lang="en-US"/>
          </a:p>
        </p:txBody>
      </p:sp>
      <p:sp>
        <p:nvSpPr>
          <p:cNvPr id="6" name="TextBox 5">
            <a:extLst>
              <a:ext uri="{FF2B5EF4-FFF2-40B4-BE49-F238E27FC236}">
                <a16:creationId xmlns:a16="http://schemas.microsoft.com/office/drawing/2014/main" id="{792CC124-1C50-937F-A97C-B343F6BC8131}"/>
              </a:ext>
            </a:extLst>
          </p:cNvPr>
          <p:cNvSpPr txBox="1"/>
          <p:nvPr/>
        </p:nvSpPr>
        <p:spPr>
          <a:xfrm>
            <a:off x="685800" y="541675"/>
            <a:ext cx="8187044" cy="3322186"/>
          </a:xfrm>
          <a:prstGeom prst="roundRect">
            <a:avLst/>
          </a:prstGeom>
          <a:solidFill>
            <a:srgbClr val="2411EB"/>
          </a:solidFill>
        </p:spPr>
        <p:txBody>
          <a:bodyPr lIns="0" tIns="0" rIns="0" bIns="0" rtlCol="0" anchor="t">
            <a:spAutoFit/>
          </a:bodyPr>
          <a:lstStyle/>
          <a:p>
            <a:pPr algn="ctr">
              <a:lnSpc>
                <a:spcPts val="7734"/>
              </a:lnSpc>
            </a:pPr>
            <a:r>
              <a:rPr lang="en-US" sz="8000" dirty="0">
                <a:solidFill>
                  <a:srgbClr val="FECC1D"/>
                </a:solidFill>
                <a:latin typeface="Poppins Heavy"/>
                <a:ea typeface="Poppins Heavy"/>
                <a:cs typeface="Poppins Heavy"/>
                <a:sym typeface="Poppins Heavy"/>
              </a:rPr>
              <a:t>Help someone </a:t>
            </a:r>
          </a:p>
          <a:p>
            <a:pPr algn="ctr">
              <a:lnSpc>
                <a:spcPts val="7734"/>
              </a:lnSpc>
            </a:pPr>
            <a:r>
              <a:rPr lang="en-US" sz="8000" dirty="0">
                <a:solidFill>
                  <a:srgbClr val="FECC1D"/>
                </a:solidFill>
                <a:latin typeface="Poppins Heavy"/>
                <a:ea typeface="Poppins Heavy"/>
                <a:cs typeface="Poppins Heavy"/>
                <a:sym typeface="Poppins Heavy"/>
              </a:rPr>
              <a:t>get back </a:t>
            </a:r>
          </a:p>
          <a:p>
            <a:pPr algn="ctr">
              <a:lnSpc>
                <a:spcPts val="7734"/>
              </a:lnSpc>
            </a:pPr>
            <a:r>
              <a:rPr lang="en-US" sz="8000" dirty="0">
                <a:solidFill>
                  <a:srgbClr val="FECC1D"/>
                </a:solidFill>
                <a:latin typeface="Poppins Heavy"/>
                <a:ea typeface="Poppins Heavy"/>
                <a:cs typeface="Poppins Heavy"/>
                <a:sym typeface="Poppins Heavy"/>
              </a:rPr>
              <a:t>to surfing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4F4973"/>
        </a:solidFill>
        <a:effectLst/>
      </p:bgPr>
    </p:bg>
    <p:spTree>
      <p:nvGrpSpPr>
        <p:cNvPr id="1" name=""/>
        <p:cNvGrpSpPr/>
        <p:nvPr/>
      </p:nvGrpSpPr>
      <p:grpSpPr>
        <a:xfrm>
          <a:off x="0" y="0"/>
          <a:ext cx="0" cy="0"/>
          <a:chOff x="0" y="0"/>
          <a:chExt cx="0" cy="0"/>
        </a:xfrm>
      </p:grpSpPr>
      <p:sp>
        <p:nvSpPr>
          <p:cNvPr id="2" name="Freeform 2"/>
          <p:cNvSpPr/>
          <p:nvPr/>
        </p:nvSpPr>
        <p:spPr>
          <a:xfrm>
            <a:off x="-120695" y="-1460396"/>
            <a:ext cx="18407559" cy="13805669"/>
          </a:xfrm>
          <a:custGeom>
            <a:avLst/>
            <a:gdLst/>
            <a:ahLst/>
            <a:cxnLst/>
            <a:rect l="l" t="t" r="r" b="b"/>
            <a:pathLst>
              <a:path w="18407559" h="13805669">
                <a:moveTo>
                  <a:pt x="0" y="0"/>
                </a:moveTo>
                <a:lnTo>
                  <a:pt x="18407559" y="0"/>
                </a:lnTo>
                <a:lnTo>
                  <a:pt x="18407559" y="13805670"/>
                </a:lnTo>
                <a:lnTo>
                  <a:pt x="0" y="13805670"/>
                </a:lnTo>
                <a:lnTo>
                  <a:pt x="0" y="0"/>
                </a:lnTo>
                <a:close/>
              </a:path>
            </a:pathLst>
          </a:custGeom>
          <a:blipFill>
            <a:blip r:embed="rId3"/>
            <a:stretch>
              <a:fillRect/>
            </a:stretch>
          </a:blipFill>
        </p:spPr>
        <p:txBody>
          <a:bodyPr/>
          <a:lstStyle/>
          <a:p>
            <a:endParaRPr lang="en-US"/>
          </a:p>
        </p:txBody>
      </p:sp>
      <p:sp>
        <p:nvSpPr>
          <p:cNvPr id="4" name="TextBox 3">
            <a:extLst>
              <a:ext uri="{FF2B5EF4-FFF2-40B4-BE49-F238E27FC236}">
                <a16:creationId xmlns:a16="http://schemas.microsoft.com/office/drawing/2014/main" id="{55AD8F2E-3927-B5E3-D76D-9846C3B47C01}"/>
              </a:ext>
            </a:extLst>
          </p:cNvPr>
          <p:cNvSpPr txBox="1"/>
          <p:nvPr/>
        </p:nvSpPr>
        <p:spPr>
          <a:xfrm>
            <a:off x="9525000" y="571500"/>
            <a:ext cx="8187044" cy="3322186"/>
          </a:xfrm>
          <a:prstGeom prst="roundRect">
            <a:avLst/>
          </a:prstGeom>
          <a:solidFill>
            <a:srgbClr val="2411EB"/>
          </a:solidFill>
        </p:spPr>
        <p:txBody>
          <a:bodyPr lIns="0" tIns="0" rIns="0" bIns="0" rtlCol="0" anchor="t">
            <a:spAutoFit/>
          </a:bodyPr>
          <a:lstStyle/>
          <a:p>
            <a:pPr algn="ctr">
              <a:lnSpc>
                <a:spcPts val="7734"/>
              </a:lnSpc>
            </a:pPr>
            <a:r>
              <a:rPr lang="en-US" sz="8000" b="1" dirty="0">
                <a:solidFill>
                  <a:srgbClr val="FECC1D"/>
                </a:solidFill>
                <a:latin typeface="Poppins Heavy"/>
                <a:ea typeface="Poppins Heavy"/>
                <a:cs typeface="Poppins Heavy"/>
                <a:sym typeface="Poppins Heavy"/>
              </a:rPr>
              <a:t>Help someone </a:t>
            </a:r>
          </a:p>
          <a:p>
            <a:pPr algn="ctr">
              <a:lnSpc>
                <a:spcPts val="7734"/>
              </a:lnSpc>
            </a:pPr>
            <a:r>
              <a:rPr lang="en-US" sz="8000" b="1" dirty="0">
                <a:solidFill>
                  <a:srgbClr val="FECC1D"/>
                </a:solidFill>
                <a:latin typeface="Poppins Heavy"/>
                <a:ea typeface="Poppins Heavy"/>
                <a:cs typeface="Poppins Heavy"/>
                <a:sym typeface="Poppins Heavy"/>
              </a:rPr>
              <a:t>with handwriting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5344F2"/>
        </a:solidFill>
        <a:effectLst/>
      </p:bgPr>
    </p:bg>
    <p:spTree>
      <p:nvGrpSpPr>
        <p:cNvPr id="1" name=""/>
        <p:cNvGrpSpPr/>
        <p:nvPr/>
      </p:nvGrpSpPr>
      <p:grpSpPr>
        <a:xfrm>
          <a:off x="0" y="0"/>
          <a:ext cx="0" cy="0"/>
          <a:chOff x="0" y="0"/>
          <a:chExt cx="0" cy="0"/>
        </a:xfrm>
      </p:grpSpPr>
      <p:sp>
        <p:nvSpPr>
          <p:cNvPr id="2" name="Freeform 2"/>
          <p:cNvSpPr/>
          <p:nvPr/>
        </p:nvSpPr>
        <p:spPr>
          <a:xfrm>
            <a:off x="-277120" y="0"/>
            <a:ext cx="18565120" cy="12384482"/>
          </a:xfrm>
          <a:custGeom>
            <a:avLst/>
            <a:gdLst/>
            <a:ahLst/>
            <a:cxnLst/>
            <a:rect l="l" t="t" r="r" b="b"/>
            <a:pathLst>
              <a:path w="18565120" h="12384482">
                <a:moveTo>
                  <a:pt x="0" y="0"/>
                </a:moveTo>
                <a:lnTo>
                  <a:pt x="18565120" y="0"/>
                </a:lnTo>
                <a:lnTo>
                  <a:pt x="18565120" y="12384482"/>
                </a:lnTo>
                <a:lnTo>
                  <a:pt x="0" y="12384482"/>
                </a:lnTo>
                <a:lnTo>
                  <a:pt x="0" y="0"/>
                </a:lnTo>
                <a:close/>
              </a:path>
            </a:pathLst>
          </a:custGeom>
          <a:blipFill>
            <a:blip r:embed="rId3"/>
            <a:stretch>
              <a:fillRect/>
            </a:stretch>
          </a:blipFill>
        </p:spPr>
        <p:txBody>
          <a:bodyPr/>
          <a:lstStyle/>
          <a:p>
            <a:endParaRPr lang="en-US"/>
          </a:p>
        </p:txBody>
      </p:sp>
      <p:sp>
        <p:nvSpPr>
          <p:cNvPr id="6" name="TextBox 5">
            <a:extLst>
              <a:ext uri="{FF2B5EF4-FFF2-40B4-BE49-F238E27FC236}">
                <a16:creationId xmlns:a16="http://schemas.microsoft.com/office/drawing/2014/main" id="{B564952D-A49A-9ABB-EF55-147E54D3F9FD}"/>
              </a:ext>
            </a:extLst>
          </p:cNvPr>
          <p:cNvSpPr txBox="1"/>
          <p:nvPr/>
        </p:nvSpPr>
        <p:spPr>
          <a:xfrm>
            <a:off x="457200" y="6667500"/>
            <a:ext cx="11003490" cy="3322186"/>
          </a:xfrm>
          <a:prstGeom prst="roundRect">
            <a:avLst/>
          </a:prstGeom>
          <a:solidFill>
            <a:srgbClr val="2411EB"/>
          </a:solidFill>
        </p:spPr>
        <p:txBody>
          <a:bodyPr wrap="square" lIns="0" tIns="0" rIns="0" bIns="0" rtlCol="0" anchor="t">
            <a:spAutoFit/>
          </a:bodyPr>
          <a:lstStyle/>
          <a:p>
            <a:pPr algn="ctr">
              <a:lnSpc>
                <a:spcPts val="7734"/>
              </a:lnSpc>
            </a:pPr>
            <a:r>
              <a:rPr lang="en-US" sz="8000" b="1" dirty="0">
                <a:solidFill>
                  <a:srgbClr val="FECC1D"/>
                </a:solidFill>
                <a:latin typeface="Poppins Heavy"/>
                <a:ea typeface="Poppins Heavy"/>
                <a:cs typeface="Poppins Heavy"/>
                <a:sym typeface="Poppins Heavy"/>
              </a:rPr>
              <a:t>Help someone </a:t>
            </a:r>
          </a:p>
          <a:p>
            <a:pPr algn="ctr">
              <a:lnSpc>
                <a:spcPts val="7734"/>
              </a:lnSpc>
            </a:pPr>
            <a:r>
              <a:rPr lang="en-US" sz="8000" b="1" dirty="0">
                <a:solidFill>
                  <a:srgbClr val="FECC1D"/>
                </a:solidFill>
                <a:latin typeface="Poppins Heavy"/>
                <a:ea typeface="Poppins Heavy"/>
                <a:cs typeface="Poppins Heavy"/>
                <a:sym typeface="Poppins Heavy"/>
              </a:rPr>
              <a:t> using a wheelchair live their life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5344F2"/>
        </a:solidFill>
        <a:effectLst/>
      </p:bgPr>
    </p:bg>
    <p:spTree>
      <p:nvGrpSpPr>
        <p:cNvPr id="1" name=""/>
        <p:cNvGrpSpPr/>
        <p:nvPr/>
      </p:nvGrpSpPr>
      <p:grpSpPr>
        <a:xfrm>
          <a:off x="0" y="0"/>
          <a:ext cx="0" cy="0"/>
          <a:chOff x="0" y="0"/>
          <a:chExt cx="0" cy="0"/>
        </a:xfrm>
      </p:grpSpPr>
      <p:sp>
        <p:nvSpPr>
          <p:cNvPr id="2" name="Freeform 2"/>
          <p:cNvSpPr/>
          <p:nvPr/>
        </p:nvSpPr>
        <p:spPr>
          <a:xfrm>
            <a:off x="-328695" y="0"/>
            <a:ext cx="18743210" cy="12495474"/>
          </a:xfrm>
          <a:custGeom>
            <a:avLst/>
            <a:gdLst/>
            <a:ahLst/>
            <a:cxnLst/>
            <a:rect l="l" t="t" r="r" b="b"/>
            <a:pathLst>
              <a:path w="18743210" h="12495474">
                <a:moveTo>
                  <a:pt x="0" y="0"/>
                </a:moveTo>
                <a:lnTo>
                  <a:pt x="18743210" y="0"/>
                </a:lnTo>
                <a:lnTo>
                  <a:pt x="18743210" y="12495474"/>
                </a:lnTo>
                <a:lnTo>
                  <a:pt x="0" y="12495474"/>
                </a:lnTo>
                <a:lnTo>
                  <a:pt x="0" y="0"/>
                </a:lnTo>
                <a:close/>
              </a:path>
            </a:pathLst>
          </a:custGeom>
          <a:blipFill>
            <a:blip r:embed="rId3"/>
            <a:stretch>
              <a:fillRect/>
            </a:stretch>
          </a:blipFill>
        </p:spPr>
        <p:txBody>
          <a:bodyPr/>
          <a:lstStyle/>
          <a:p>
            <a:endParaRPr lang="en-US"/>
          </a:p>
        </p:txBody>
      </p:sp>
      <p:sp>
        <p:nvSpPr>
          <p:cNvPr id="4" name="TextBox 3">
            <a:extLst>
              <a:ext uri="{FF2B5EF4-FFF2-40B4-BE49-F238E27FC236}">
                <a16:creationId xmlns:a16="http://schemas.microsoft.com/office/drawing/2014/main" id="{6769A6E4-8424-9E22-9EFF-DA7D0D3CDB26}"/>
              </a:ext>
            </a:extLst>
          </p:cNvPr>
          <p:cNvSpPr txBox="1"/>
          <p:nvPr/>
        </p:nvSpPr>
        <p:spPr>
          <a:xfrm>
            <a:off x="381000" y="1257300"/>
            <a:ext cx="8401050" cy="2229688"/>
          </a:xfrm>
          <a:prstGeom prst="roundRect">
            <a:avLst/>
          </a:prstGeom>
          <a:solidFill>
            <a:srgbClr val="2411EB"/>
          </a:solidFill>
        </p:spPr>
        <p:txBody>
          <a:bodyPr wrap="square" lIns="0" tIns="0" rIns="0" bIns="0" rtlCol="0" anchor="t">
            <a:spAutoFit/>
          </a:bodyPr>
          <a:lstStyle/>
          <a:p>
            <a:pPr algn="ctr">
              <a:lnSpc>
                <a:spcPts val="7734"/>
              </a:lnSpc>
            </a:pPr>
            <a:r>
              <a:rPr lang="en-US" sz="8000" b="1" dirty="0">
                <a:solidFill>
                  <a:srgbClr val="FECC1D"/>
                </a:solidFill>
                <a:latin typeface="Poppins Heavy"/>
                <a:ea typeface="Poppins Heavy"/>
                <a:cs typeface="Poppins Heavy"/>
                <a:sym typeface="Poppins Heavy"/>
              </a:rPr>
              <a:t>Help someone </a:t>
            </a:r>
          </a:p>
          <a:p>
            <a:pPr algn="ctr">
              <a:lnSpc>
                <a:spcPts val="7734"/>
              </a:lnSpc>
            </a:pPr>
            <a:r>
              <a:rPr lang="en-US" sz="8000" b="1" dirty="0">
                <a:solidFill>
                  <a:srgbClr val="FECC1D"/>
                </a:solidFill>
                <a:latin typeface="Poppins Heavy"/>
                <a:ea typeface="Poppins Heavy"/>
                <a:cs typeface="Poppins Heavy"/>
                <a:sym typeface="Poppins Heavy"/>
              </a:rPr>
              <a:t>play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5344F2"/>
        </a:solidFill>
        <a:effectLst/>
      </p:bgPr>
    </p:bg>
    <p:spTree>
      <p:nvGrpSpPr>
        <p:cNvPr id="1" name=""/>
        <p:cNvGrpSpPr/>
        <p:nvPr/>
      </p:nvGrpSpPr>
      <p:grpSpPr>
        <a:xfrm>
          <a:off x="0" y="0"/>
          <a:ext cx="0" cy="0"/>
          <a:chOff x="0" y="0"/>
          <a:chExt cx="0" cy="0"/>
        </a:xfrm>
      </p:grpSpPr>
      <p:sp>
        <p:nvSpPr>
          <p:cNvPr id="2" name="Freeform 2"/>
          <p:cNvSpPr/>
          <p:nvPr/>
        </p:nvSpPr>
        <p:spPr>
          <a:xfrm>
            <a:off x="0" y="0"/>
            <a:ext cx="18479469" cy="12192000"/>
          </a:xfrm>
          <a:custGeom>
            <a:avLst/>
            <a:gdLst/>
            <a:ahLst/>
            <a:cxnLst/>
            <a:rect l="l" t="t" r="r" b="b"/>
            <a:pathLst>
              <a:path w="18479469" h="12192000">
                <a:moveTo>
                  <a:pt x="0" y="0"/>
                </a:moveTo>
                <a:lnTo>
                  <a:pt x="18479469" y="0"/>
                </a:lnTo>
                <a:lnTo>
                  <a:pt x="18479469" y="12192000"/>
                </a:lnTo>
                <a:lnTo>
                  <a:pt x="0" y="12192000"/>
                </a:lnTo>
                <a:lnTo>
                  <a:pt x="0" y="0"/>
                </a:lnTo>
                <a:close/>
              </a:path>
            </a:pathLst>
          </a:custGeom>
          <a:blipFill>
            <a:blip r:embed="rId3"/>
            <a:stretch>
              <a:fillRect t="-523" b="-523"/>
            </a:stretch>
          </a:blipFill>
        </p:spPr>
        <p:txBody>
          <a:bodyPr/>
          <a:lstStyle/>
          <a:p>
            <a:endParaRPr lang="en-US"/>
          </a:p>
        </p:txBody>
      </p:sp>
      <p:sp>
        <p:nvSpPr>
          <p:cNvPr id="4" name="TextBox 3">
            <a:extLst>
              <a:ext uri="{FF2B5EF4-FFF2-40B4-BE49-F238E27FC236}">
                <a16:creationId xmlns:a16="http://schemas.microsoft.com/office/drawing/2014/main" id="{22F2EE2B-F680-BF3C-1903-68F2F3AE2C5D}"/>
              </a:ext>
            </a:extLst>
          </p:cNvPr>
          <p:cNvSpPr txBox="1"/>
          <p:nvPr/>
        </p:nvSpPr>
        <p:spPr>
          <a:xfrm>
            <a:off x="9982200" y="419100"/>
            <a:ext cx="8106244" cy="2229688"/>
          </a:xfrm>
          <a:prstGeom prst="roundRect">
            <a:avLst/>
          </a:prstGeom>
          <a:solidFill>
            <a:srgbClr val="2411EB"/>
          </a:solidFill>
        </p:spPr>
        <p:txBody>
          <a:bodyPr wrap="square" lIns="0" tIns="0" rIns="0" bIns="0" rtlCol="0" anchor="t">
            <a:spAutoFit/>
          </a:bodyPr>
          <a:lstStyle/>
          <a:p>
            <a:pPr algn="ctr">
              <a:lnSpc>
                <a:spcPts val="7734"/>
              </a:lnSpc>
            </a:pPr>
            <a:r>
              <a:rPr lang="en-US" sz="8000" b="1" dirty="0">
                <a:solidFill>
                  <a:srgbClr val="FECC1D"/>
                </a:solidFill>
                <a:latin typeface="Poppins Heavy"/>
                <a:ea typeface="Poppins Heavy"/>
                <a:cs typeface="Poppins Heavy"/>
                <a:sym typeface="Poppins Heavy"/>
              </a:rPr>
              <a:t>Help someone </a:t>
            </a:r>
          </a:p>
          <a:p>
            <a:pPr algn="ctr">
              <a:lnSpc>
                <a:spcPts val="7734"/>
              </a:lnSpc>
            </a:pPr>
            <a:r>
              <a:rPr lang="en-US" sz="8000" b="1" dirty="0">
                <a:solidFill>
                  <a:srgbClr val="FECC1D"/>
                </a:solidFill>
                <a:latin typeface="Poppins Heavy"/>
                <a:ea typeface="Poppins Heavy"/>
                <a:cs typeface="Poppins Heavy"/>
                <a:sym typeface="Poppins Heavy"/>
              </a:rPr>
              <a:t>play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5344F2"/>
        </a:solidFill>
        <a:effectLst/>
      </p:bgPr>
    </p:bg>
    <p:spTree>
      <p:nvGrpSpPr>
        <p:cNvPr id="1" name=""/>
        <p:cNvGrpSpPr/>
        <p:nvPr/>
      </p:nvGrpSpPr>
      <p:grpSpPr>
        <a:xfrm>
          <a:off x="0" y="0"/>
          <a:ext cx="0" cy="0"/>
          <a:chOff x="0" y="0"/>
          <a:chExt cx="0" cy="0"/>
        </a:xfrm>
      </p:grpSpPr>
      <p:sp>
        <p:nvSpPr>
          <p:cNvPr id="2" name="Freeform 2"/>
          <p:cNvSpPr/>
          <p:nvPr/>
        </p:nvSpPr>
        <p:spPr>
          <a:xfrm>
            <a:off x="0" y="5911"/>
            <a:ext cx="18288000" cy="12199620"/>
          </a:xfrm>
          <a:custGeom>
            <a:avLst/>
            <a:gdLst/>
            <a:ahLst/>
            <a:cxnLst/>
            <a:rect l="l" t="t" r="r" b="b"/>
            <a:pathLst>
              <a:path w="18288000" h="12199620">
                <a:moveTo>
                  <a:pt x="0" y="0"/>
                </a:moveTo>
                <a:lnTo>
                  <a:pt x="18288000" y="0"/>
                </a:lnTo>
                <a:lnTo>
                  <a:pt x="18288000" y="12199620"/>
                </a:lnTo>
                <a:lnTo>
                  <a:pt x="0" y="12199620"/>
                </a:lnTo>
                <a:lnTo>
                  <a:pt x="0" y="0"/>
                </a:lnTo>
                <a:close/>
              </a:path>
            </a:pathLst>
          </a:custGeom>
          <a:blipFill>
            <a:blip r:embed="rId3"/>
            <a:stretch>
              <a:fillRect/>
            </a:stretch>
          </a:blipFill>
        </p:spPr>
        <p:txBody>
          <a:bodyPr/>
          <a:lstStyle/>
          <a:p>
            <a:endParaRPr lang="en-US"/>
          </a:p>
        </p:txBody>
      </p:sp>
      <p:sp>
        <p:nvSpPr>
          <p:cNvPr id="4" name="TextBox 3">
            <a:extLst>
              <a:ext uri="{FF2B5EF4-FFF2-40B4-BE49-F238E27FC236}">
                <a16:creationId xmlns:a16="http://schemas.microsoft.com/office/drawing/2014/main" id="{BCC87598-4016-CD1B-5607-B2DDC15C020F}"/>
              </a:ext>
            </a:extLst>
          </p:cNvPr>
          <p:cNvSpPr txBox="1"/>
          <p:nvPr/>
        </p:nvSpPr>
        <p:spPr>
          <a:xfrm>
            <a:off x="10515600" y="266700"/>
            <a:ext cx="7420444" cy="4086225"/>
          </a:xfrm>
          <a:prstGeom prst="roundRect">
            <a:avLst/>
          </a:prstGeom>
          <a:solidFill>
            <a:srgbClr val="2411EB"/>
          </a:solidFill>
        </p:spPr>
        <p:txBody>
          <a:bodyPr wrap="square" lIns="0" tIns="0" rIns="0" bIns="0" rtlCol="0" anchor="t">
            <a:spAutoFit/>
          </a:bodyPr>
          <a:lstStyle/>
          <a:p>
            <a:pPr algn="ctr"/>
            <a:r>
              <a:rPr lang="en-US" sz="8000" b="1" dirty="0">
                <a:solidFill>
                  <a:srgbClr val="FECC1D"/>
                </a:solidFill>
                <a:latin typeface="Poppins Heavy"/>
                <a:ea typeface="Poppins Heavy"/>
                <a:cs typeface="Poppins Heavy"/>
                <a:sym typeface="Poppins Heavy"/>
              </a:rPr>
              <a:t>Help people live their</a:t>
            </a:r>
          </a:p>
          <a:p>
            <a:pPr algn="ctr"/>
            <a:r>
              <a:rPr lang="en-US" sz="8000" b="1" dirty="0">
                <a:solidFill>
                  <a:srgbClr val="FECC1D"/>
                </a:solidFill>
                <a:latin typeface="Poppins Heavy"/>
                <a:ea typeface="Poppins Heavy"/>
                <a:cs typeface="Poppins Heavy"/>
                <a:sym typeface="Poppins Heavy"/>
              </a:rPr>
              <a:t>BEST LIVES!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5344F2"/>
        </a:solidFill>
        <a:effectLst/>
      </p:bgPr>
    </p:bg>
    <p:spTree>
      <p:nvGrpSpPr>
        <p:cNvPr id="1" name=""/>
        <p:cNvGrpSpPr/>
        <p:nvPr/>
      </p:nvGrpSpPr>
      <p:grpSpPr>
        <a:xfrm>
          <a:off x="0" y="0"/>
          <a:ext cx="0" cy="0"/>
          <a:chOff x="0" y="0"/>
          <a:chExt cx="0" cy="0"/>
        </a:xfrm>
      </p:grpSpPr>
      <p:sp>
        <p:nvSpPr>
          <p:cNvPr id="2" name="TextBox 2"/>
          <p:cNvSpPr txBox="1"/>
          <p:nvPr/>
        </p:nvSpPr>
        <p:spPr>
          <a:xfrm>
            <a:off x="0" y="2234524"/>
            <a:ext cx="18288000" cy="5590796"/>
          </a:xfrm>
          <a:prstGeom prst="rect">
            <a:avLst/>
          </a:prstGeom>
        </p:spPr>
        <p:txBody>
          <a:bodyPr lIns="0" tIns="0" rIns="0" bIns="0" rtlCol="0" anchor="t">
            <a:spAutoFit/>
          </a:bodyPr>
          <a:lstStyle/>
          <a:p>
            <a:pPr algn="ctr">
              <a:lnSpc>
                <a:spcPts val="10766"/>
              </a:lnSpc>
            </a:pPr>
            <a:r>
              <a:rPr lang="en-US" sz="10157" b="1">
                <a:solidFill>
                  <a:srgbClr val="FECC1D"/>
                </a:solidFill>
                <a:latin typeface="Poppins Bold"/>
                <a:ea typeface="Poppins Bold"/>
                <a:cs typeface="Poppins Bold"/>
                <a:sym typeface="Poppins Bold"/>
              </a:rPr>
              <a:t>Occupational therapists </a:t>
            </a:r>
          </a:p>
          <a:p>
            <a:pPr algn="ctr">
              <a:lnSpc>
                <a:spcPts val="10766"/>
              </a:lnSpc>
            </a:pPr>
            <a:r>
              <a:rPr lang="en-US" sz="10157" b="1">
                <a:solidFill>
                  <a:srgbClr val="FECC1D"/>
                </a:solidFill>
                <a:latin typeface="Poppins Bold"/>
                <a:ea typeface="Poppins Bold"/>
                <a:cs typeface="Poppins Bold"/>
                <a:sym typeface="Poppins Bold"/>
              </a:rPr>
              <a:t>or therapy assistants </a:t>
            </a:r>
          </a:p>
          <a:p>
            <a:pPr algn="ctr">
              <a:lnSpc>
                <a:spcPts val="10766"/>
              </a:lnSpc>
            </a:pPr>
            <a:r>
              <a:rPr lang="en-US" sz="10157" b="1">
                <a:solidFill>
                  <a:srgbClr val="FECC1D"/>
                </a:solidFill>
                <a:latin typeface="Poppins Bold"/>
                <a:ea typeface="Poppins Bold"/>
                <a:cs typeface="Poppins Bold"/>
                <a:sym typeface="Poppins Bold"/>
              </a:rPr>
              <a:t>can work in many </a:t>
            </a:r>
          </a:p>
          <a:p>
            <a:pPr algn="ctr">
              <a:lnSpc>
                <a:spcPts val="10766"/>
              </a:lnSpc>
            </a:pPr>
            <a:r>
              <a:rPr lang="en-US" sz="10157" b="1">
                <a:solidFill>
                  <a:srgbClr val="FECC1D"/>
                </a:solidFill>
                <a:latin typeface="Poppins Bold"/>
                <a:ea typeface="Poppins Bold"/>
                <a:cs typeface="Poppins Bold"/>
                <a:sym typeface="Poppins Bold"/>
              </a:rPr>
              <a:t>different places!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4F4973"/>
        </a:solidFill>
        <a:effectLst/>
      </p:bgPr>
    </p:bg>
    <p:spTree>
      <p:nvGrpSpPr>
        <p:cNvPr id="1" name=""/>
        <p:cNvGrpSpPr/>
        <p:nvPr/>
      </p:nvGrpSpPr>
      <p:grpSpPr>
        <a:xfrm>
          <a:off x="0" y="0"/>
          <a:ext cx="0" cy="0"/>
          <a:chOff x="0" y="0"/>
          <a:chExt cx="0" cy="0"/>
        </a:xfrm>
      </p:grpSpPr>
      <p:sp>
        <p:nvSpPr>
          <p:cNvPr id="2" name="Freeform 2"/>
          <p:cNvSpPr/>
          <p:nvPr/>
        </p:nvSpPr>
        <p:spPr>
          <a:xfrm>
            <a:off x="0" y="-102491"/>
            <a:ext cx="18288000" cy="12192000"/>
          </a:xfrm>
          <a:custGeom>
            <a:avLst/>
            <a:gdLst/>
            <a:ahLst/>
            <a:cxnLst/>
            <a:rect l="l" t="t" r="r" b="b"/>
            <a:pathLst>
              <a:path w="18288000" h="12192000">
                <a:moveTo>
                  <a:pt x="0" y="0"/>
                </a:moveTo>
                <a:lnTo>
                  <a:pt x="18288000" y="0"/>
                </a:lnTo>
                <a:lnTo>
                  <a:pt x="18288000" y="12192000"/>
                </a:lnTo>
                <a:lnTo>
                  <a:pt x="0" y="12192000"/>
                </a:lnTo>
                <a:lnTo>
                  <a:pt x="0" y="0"/>
                </a:lnTo>
                <a:close/>
              </a:path>
            </a:pathLst>
          </a:custGeom>
          <a:blipFill>
            <a:blip r:embed="rId3"/>
            <a:stretch>
              <a:fillRect/>
            </a:stretch>
          </a:blipFill>
        </p:spPr>
        <p:txBody>
          <a:bodyPr/>
          <a:lstStyle/>
          <a:p>
            <a:endParaRPr lang="en-US"/>
          </a:p>
        </p:txBody>
      </p:sp>
      <p:sp>
        <p:nvSpPr>
          <p:cNvPr id="6" name="TextBox 5">
            <a:extLst>
              <a:ext uri="{FF2B5EF4-FFF2-40B4-BE49-F238E27FC236}">
                <a16:creationId xmlns:a16="http://schemas.microsoft.com/office/drawing/2014/main" id="{04B94F8D-5E7D-D989-E455-CFE6C0C7534A}"/>
              </a:ext>
            </a:extLst>
          </p:cNvPr>
          <p:cNvSpPr txBox="1"/>
          <p:nvPr/>
        </p:nvSpPr>
        <p:spPr>
          <a:xfrm>
            <a:off x="609600" y="8496300"/>
            <a:ext cx="6324600" cy="1137191"/>
          </a:xfrm>
          <a:prstGeom prst="roundRect">
            <a:avLst/>
          </a:prstGeom>
          <a:solidFill>
            <a:srgbClr val="2411EB"/>
          </a:solidFill>
        </p:spPr>
        <p:txBody>
          <a:bodyPr wrap="square" lIns="0" tIns="0" rIns="0" bIns="0" rtlCol="0" anchor="t">
            <a:spAutoFit/>
          </a:bodyPr>
          <a:lstStyle/>
          <a:p>
            <a:pPr algn="ctr">
              <a:lnSpc>
                <a:spcPts val="7734"/>
              </a:lnSpc>
            </a:pPr>
            <a:r>
              <a:rPr lang="en-US" sz="8000" b="1" dirty="0">
                <a:solidFill>
                  <a:srgbClr val="FECC1D"/>
                </a:solidFill>
                <a:latin typeface="Poppins Heavy"/>
                <a:ea typeface="Poppins Heavy"/>
                <a:cs typeface="Poppins Heavy"/>
                <a:sym typeface="Poppins Heavy"/>
              </a:rPr>
              <a:t>Hospitals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5344F2"/>
        </a:solidFill>
        <a:effectLst/>
      </p:bgPr>
    </p:bg>
    <p:spTree>
      <p:nvGrpSpPr>
        <p:cNvPr id="1" name=""/>
        <p:cNvGrpSpPr/>
        <p:nvPr/>
      </p:nvGrpSpPr>
      <p:grpSpPr>
        <a:xfrm>
          <a:off x="0" y="0"/>
          <a:ext cx="0" cy="0"/>
          <a:chOff x="0" y="0"/>
          <a:chExt cx="0" cy="0"/>
        </a:xfrm>
      </p:grpSpPr>
      <p:sp>
        <p:nvSpPr>
          <p:cNvPr id="2" name="Freeform 2"/>
          <p:cNvSpPr/>
          <p:nvPr/>
        </p:nvSpPr>
        <p:spPr>
          <a:xfrm>
            <a:off x="-352520" y="-1137800"/>
            <a:ext cx="23515429" cy="12169234"/>
          </a:xfrm>
          <a:custGeom>
            <a:avLst/>
            <a:gdLst/>
            <a:ahLst/>
            <a:cxnLst/>
            <a:rect l="l" t="t" r="r" b="b"/>
            <a:pathLst>
              <a:path w="23515429" h="12169234">
                <a:moveTo>
                  <a:pt x="0" y="0"/>
                </a:moveTo>
                <a:lnTo>
                  <a:pt x="23515429" y="0"/>
                </a:lnTo>
                <a:lnTo>
                  <a:pt x="23515429" y="12169234"/>
                </a:lnTo>
                <a:lnTo>
                  <a:pt x="0" y="12169234"/>
                </a:lnTo>
                <a:lnTo>
                  <a:pt x="0" y="0"/>
                </a:lnTo>
                <a:close/>
              </a:path>
            </a:pathLst>
          </a:custGeom>
          <a:blipFill>
            <a:blip r:embed="rId3"/>
            <a:stretch>
              <a:fillRect/>
            </a:stretch>
          </a:blipFill>
        </p:spPr>
        <p:txBody>
          <a:bodyPr/>
          <a:lstStyle/>
          <a:p>
            <a:endParaRPr lang="en-US"/>
          </a:p>
        </p:txBody>
      </p:sp>
      <p:sp>
        <p:nvSpPr>
          <p:cNvPr id="4" name="TextBox 3">
            <a:extLst>
              <a:ext uri="{FF2B5EF4-FFF2-40B4-BE49-F238E27FC236}">
                <a16:creationId xmlns:a16="http://schemas.microsoft.com/office/drawing/2014/main" id="{5A6A3FA3-E1D4-FC8B-B89D-688D2294BA0E}"/>
              </a:ext>
            </a:extLst>
          </p:cNvPr>
          <p:cNvSpPr txBox="1"/>
          <p:nvPr/>
        </p:nvSpPr>
        <p:spPr>
          <a:xfrm>
            <a:off x="533400" y="7429500"/>
            <a:ext cx="6324600" cy="2399948"/>
          </a:xfrm>
          <a:prstGeom prst="roundRect">
            <a:avLst/>
          </a:prstGeom>
          <a:solidFill>
            <a:srgbClr val="2411EB"/>
          </a:solidFill>
        </p:spPr>
        <p:txBody>
          <a:bodyPr wrap="square" lIns="0" tIns="0" rIns="0" bIns="0" rtlCol="0" anchor="t">
            <a:spAutoFit/>
          </a:bodyPr>
          <a:lstStyle/>
          <a:p>
            <a:pPr algn="ctr">
              <a:lnSpc>
                <a:spcPts val="8385"/>
              </a:lnSpc>
            </a:pPr>
            <a:r>
              <a:rPr lang="en-US" sz="8000" b="1" dirty="0">
                <a:solidFill>
                  <a:srgbClr val="FECC1D"/>
                </a:solidFill>
                <a:latin typeface="Poppins Bold"/>
                <a:ea typeface="Poppins Bold"/>
                <a:cs typeface="Poppins Bold"/>
                <a:sym typeface="Poppins Bold"/>
              </a:rPr>
              <a:t>Horse Farms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5344F2"/>
        </a:solidFill>
        <a:effectLst/>
      </p:bgPr>
    </p:bg>
    <p:spTree>
      <p:nvGrpSpPr>
        <p:cNvPr id="1" name=""/>
        <p:cNvGrpSpPr/>
        <p:nvPr/>
      </p:nvGrpSpPr>
      <p:grpSpPr>
        <a:xfrm>
          <a:off x="0" y="0"/>
          <a:ext cx="0" cy="0"/>
          <a:chOff x="0" y="0"/>
          <a:chExt cx="0" cy="0"/>
        </a:xfrm>
      </p:grpSpPr>
      <p:sp>
        <p:nvSpPr>
          <p:cNvPr id="2" name="Freeform 2"/>
          <p:cNvSpPr/>
          <p:nvPr/>
        </p:nvSpPr>
        <p:spPr>
          <a:xfrm>
            <a:off x="0" y="-952500"/>
            <a:ext cx="18288000" cy="12192000"/>
          </a:xfrm>
          <a:custGeom>
            <a:avLst/>
            <a:gdLst/>
            <a:ahLst/>
            <a:cxnLst/>
            <a:rect l="l" t="t" r="r" b="b"/>
            <a:pathLst>
              <a:path w="18288000" h="12192000">
                <a:moveTo>
                  <a:pt x="0" y="0"/>
                </a:moveTo>
                <a:lnTo>
                  <a:pt x="18288000" y="0"/>
                </a:lnTo>
                <a:lnTo>
                  <a:pt x="18288000" y="12192000"/>
                </a:lnTo>
                <a:lnTo>
                  <a:pt x="0" y="12192000"/>
                </a:lnTo>
                <a:lnTo>
                  <a:pt x="0" y="0"/>
                </a:lnTo>
                <a:close/>
              </a:path>
            </a:pathLst>
          </a:custGeom>
          <a:blipFill>
            <a:blip r:embed="rId3"/>
            <a:stretch>
              <a:fillRect/>
            </a:stretch>
          </a:blipFill>
        </p:spPr>
        <p:txBody>
          <a:bodyPr/>
          <a:lstStyle/>
          <a:p>
            <a:endParaRPr lang="en-US"/>
          </a:p>
        </p:txBody>
      </p:sp>
      <p:sp>
        <p:nvSpPr>
          <p:cNvPr id="8" name="TextBox 7">
            <a:extLst>
              <a:ext uri="{FF2B5EF4-FFF2-40B4-BE49-F238E27FC236}">
                <a16:creationId xmlns:a16="http://schemas.microsoft.com/office/drawing/2014/main" id="{D4D6499C-881E-5AD2-AA38-38F90C5436B6}"/>
              </a:ext>
            </a:extLst>
          </p:cNvPr>
          <p:cNvSpPr txBox="1"/>
          <p:nvPr/>
        </p:nvSpPr>
        <p:spPr>
          <a:xfrm>
            <a:off x="553493" y="1257300"/>
            <a:ext cx="4838700" cy="1208132"/>
          </a:xfrm>
          <a:prstGeom prst="roundRect">
            <a:avLst/>
          </a:prstGeom>
          <a:solidFill>
            <a:srgbClr val="2411EB"/>
          </a:solidFill>
        </p:spPr>
        <p:txBody>
          <a:bodyPr wrap="square" lIns="0" tIns="0" rIns="0" bIns="0" rtlCol="0" anchor="t">
            <a:spAutoFit/>
          </a:bodyPr>
          <a:lstStyle/>
          <a:p>
            <a:pPr algn="ctr">
              <a:lnSpc>
                <a:spcPts val="8385"/>
              </a:lnSpc>
            </a:pPr>
            <a:r>
              <a:rPr lang="en-US" sz="8000" b="1" dirty="0">
                <a:solidFill>
                  <a:srgbClr val="FECC1D"/>
                </a:solidFill>
                <a:latin typeface="Poppins Bold"/>
                <a:ea typeface="Poppins Bold"/>
                <a:cs typeface="Poppins Bold"/>
                <a:sym typeface="Poppins Bold"/>
              </a:rPr>
              <a:t>Schools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5344F2"/>
        </a:solidFill>
        <a:effectLst/>
      </p:bgPr>
    </p:bg>
    <p:spTree>
      <p:nvGrpSpPr>
        <p:cNvPr id="1" name=""/>
        <p:cNvGrpSpPr/>
        <p:nvPr/>
      </p:nvGrpSpPr>
      <p:grpSpPr>
        <a:xfrm>
          <a:off x="0" y="0"/>
          <a:ext cx="0" cy="0"/>
          <a:chOff x="0" y="0"/>
          <a:chExt cx="0" cy="0"/>
        </a:xfrm>
      </p:grpSpPr>
      <p:sp>
        <p:nvSpPr>
          <p:cNvPr id="2" name="Freeform 2"/>
          <p:cNvSpPr/>
          <p:nvPr/>
        </p:nvSpPr>
        <p:spPr>
          <a:xfrm>
            <a:off x="0" y="-952500"/>
            <a:ext cx="18288000" cy="12192000"/>
          </a:xfrm>
          <a:custGeom>
            <a:avLst/>
            <a:gdLst/>
            <a:ahLst/>
            <a:cxnLst/>
            <a:rect l="l" t="t" r="r" b="b"/>
            <a:pathLst>
              <a:path w="18288000" h="12192000">
                <a:moveTo>
                  <a:pt x="0" y="0"/>
                </a:moveTo>
                <a:lnTo>
                  <a:pt x="18288000" y="0"/>
                </a:lnTo>
                <a:lnTo>
                  <a:pt x="18288000" y="12192000"/>
                </a:lnTo>
                <a:lnTo>
                  <a:pt x="0" y="12192000"/>
                </a:lnTo>
                <a:lnTo>
                  <a:pt x="0" y="0"/>
                </a:lnTo>
                <a:close/>
              </a:path>
            </a:pathLst>
          </a:custGeom>
          <a:blipFill>
            <a:blip r:embed="rId3"/>
            <a:stretch>
              <a:fillRect/>
            </a:stretch>
          </a:blipFill>
        </p:spPr>
        <p:txBody>
          <a:bodyPr/>
          <a:lstStyle/>
          <a:p>
            <a:endParaRPr lang="en-US"/>
          </a:p>
        </p:txBody>
      </p:sp>
      <p:sp>
        <p:nvSpPr>
          <p:cNvPr id="6" name="TextBox 5">
            <a:extLst>
              <a:ext uri="{FF2B5EF4-FFF2-40B4-BE49-F238E27FC236}">
                <a16:creationId xmlns:a16="http://schemas.microsoft.com/office/drawing/2014/main" id="{91DBEA3E-4FBF-6791-8EBC-7BEFE0F1E3DA}"/>
              </a:ext>
            </a:extLst>
          </p:cNvPr>
          <p:cNvSpPr txBox="1"/>
          <p:nvPr/>
        </p:nvSpPr>
        <p:spPr>
          <a:xfrm>
            <a:off x="762000" y="7124700"/>
            <a:ext cx="6324600" cy="2399948"/>
          </a:xfrm>
          <a:prstGeom prst="roundRect">
            <a:avLst/>
          </a:prstGeom>
          <a:solidFill>
            <a:srgbClr val="2411EB"/>
          </a:solidFill>
        </p:spPr>
        <p:txBody>
          <a:bodyPr wrap="square" lIns="0" tIns="0" rIns="0" bIns="0" rtlCol="0" anchor="t">
            <a:spAutoFit/>
          </a:bodyPr>
          <a:lstStyle/>
          <a:p>
            <a:pPr algn="ctr">
              <a:lnSpc>
                <a:spcPts val="8385"/>
              </a:lnSpc>
            </a:pPr>
            <a:r>
              <a:rPr lang="en-US" sz="8000" b="1" dirty="0">
                <a:solidFill>
                  <a:srgbClr val="FECC1D"/>
                </a:solidFill>
                <a:latin typeface="Poppins Bold"/>
                <a:ea typeface="Poppins Bold"/>
                <a:cs typeface="Poppins Bold"/>
                <a:sym typeface="Poppins Bold"/>
              </a:rPr>
              <a:t>Nursing </a:t>
            </a:r>
          </a:p>
          <a:p>
            <a:pPr algn="ctr">
              <a:lnSpc>
                <a:spcPts val="8385"/>
              </a:lnSpc>
            </a:pPr>
            <a:r>
              <a:rPr lang="en-US" sz="8000" b="1" dirty="0">
                <a:solidFill>
                  <a:srgbClr val="FECC1D"/>
                </a:solidFill>
                <a:latin typeface="Poppins Bold"/>
                <a:ea typeface="Poppins Bold"/>
                <a:cs typeface="Poppins Bold"/>
                <a:sym typeface="Poppins Bold"/>
              </a:rPr>
              <a:t>Homes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4491F2"/>
        </a:solidFill>
        <a:effectLst/>
      </p:bgPr>
    </p:bg>
    <p:spTree>
      <p:nvGrpSpPr>
        <p:cNvPr id="1" name=""/>
        <p:cNvGrpSpPr/>
        <p:nvPr/>
      </p:nvGrpSpPr>
      <p:grpSpPr>
        <a:xfrm>
          <a:off x="0" y="0"/>
          <a:ext cx="0" cy="0"/>
          <a:chOff x="0" y="0"/>
          <a:chExt cx="0" cy="0"/>
        </a:xfrm>
      </p:grpSpPr>
      <p:sp>
        <p:nvSpPr>
          <p:cNvPr id="2" name="Freeform 2"/>
          <p:cNvSpPr/>
          <p:nvPr/>
        </p:nvSpPr>
        <p:spPr>
          <a:xfrm>
            <a:off x="860200" y="6636800"/>
            <a:ext cx="1579011" cy="1865524"/>
          </a:xfrm>
          <a:custGeom>
            <a:avLst/>
            <a:gdLst/>
            <a:ahLst/>
            <a:cxnLst/>
            <a:rect l="l" t="t" r="r" b="b"/>
            <a:pathLst>
              <a:path w="1579011" h="1865524">
                <a:moveTo>
                  <a:pt x="0" y="0"/>
                </a:moveTo>
                <a:lnTo>
                  <a:pt x="1579010" y="0"/>
                </a:lnTo>
                <a:lnTo>
                  <a:pt x="1579010" y="1865524"/>
                </a:lnTo>
                <a:lnTo>
                  <a:pt x="0" y="1865524"/>
                </a:lnTo>
                <a:lnTo>
                  <a:pt x="0" y="0"/>
                </a:lnTo>
                <a:close/>
              </a:path>
            </a:pathLst>
          </a:custGeom>
          <a:blipFill>
            <a:blip r:embed="rId3"/>
            <a:stretch>
              <a:fillRect l="-23348" t="-201446" r="-1034845"/>
            </a:stretch>
          </a:blipFill>
        </p:spPr>
        <p:txBody>
          <a:bodyPr/>
          <a:lstStyle/>
          <a:p>
            <a:endParaRPr lang="en-US"/>
          </a:p>
        </p:txBody>
      </p:sp>
      <p:sp>
        <p:nvSpPr>
          <p:cNvPr id="3" name="Freeform 3"/>
          <p:cNvSpPr/>
          <p:nvPr/>
        </p:nvSpPr>
        <p:spPr>
          <a:xfrm>
            <a:off x="2439210" y="4681282"/>
            <a:ext cx="1424408" cy="2888281"/>
          </a:xfrm>
          <a:custGeom>
            <a:avLst/>
            <a:gdLst/>
            <a:ahLst/>
            <a:cxnLst/>
            <a:rect l="l" t="t" r="r" b="b"/>
            <a:pathLst>
              <a:path w="1424408" h="2888281">
                <a:moveTo>
                  <a:pt x="0" y="0"/>
                </a:moveTo>
                <a:lnTo>
                  <a:pt x="1424408" y="0"/>
                </a:lnTo>
                <a:lnTo>
                  <a:pt x="1424408" y="2888280"/>
                </a:lnTo>
                <a:lnTo>
                  <a:pt x="0" y="2888280"/>
                </a:lnTo>
                <a:lnTo>
                  <a:pt x="0" y="0"/>
                </a:lnTo>
                <a:close/>
              </a:path>
            </a:pathLst>
          </a:custGeom>
          <a:blipFill>
            <a:blip r:embed="rId3"/>
            <a:stretch>
              <a:fillRect l="-134420" t="-94702" r="-1049481"/>
            </a:stretch>
          </a:blipFill>
        </p:spPr>
        <p:txBody>
          <a:bodyPr/>
          <a:lstStyle/>
          <a:p>
            <a:endParaRPr lang="en-US"/>
          </a:p>
        </p:txBody>
      </p:sp>
      <p:sp>
        <p:nvSpPr>
          <p:cNvPr id="4" name="Freeform 4"/>
          <p:cNvSpPr/>
          <p:nvPr/>
        </p:nvSpPr>
        <p:spPr>
          <a:xfrm>
            <a:off x="3768478" y="3176850"/>
            <a:ext cx="1376838" cy="3875360"/>
          </a:xfrm>
          <a:custGeom>
            <a:avLst/>
            <a:gdLst/>
            <a:ahLst/>
            <a:cxnLst/>
            <a:rect l="l" t="t" r="r" b="b"/>
            <a:pathLst>
              <a:path w="1376838" h="3875360">
                <a:moveTo>
                  <a:pt x="0" y="0"/>
                </a:moveTo>
                <a:lnTo>
                  <a:pt x="1376838" y="0"/>
                </a:lnTo>
                <a:lnTo>
                  <a:pt x="1376838" y="3875360"/>
                </a:lnTo>
                <a:lnTo>
                  <a:pt x="0" y="3875360"/>
                </a:lnTo>
                <a:lnTo>
                  <a:pt x="0" y="0"/>
                </a:lnTo>
                <a:close/>
              </a:path>
            </a:pathLst>
          </a:custGeom>
          <a:blipFill>
            <a:blip r:embed="rId3"/>
            <a:stretch>
              <a:fillRect l="-241851" t="-45110" r="-986409"/>
            </a:stretch>
          </a:blipFill>
        </p:spPr>
        <p:txBody>
          <a:bodyPr/>
          <a:lstStyle/>
          <a:p>
            <a:endParaRPr lang="en-US"/>
          </a:p>
        </p:txBody>
      </p:sp>
      <p:sp>
        <p:nvSpPr>
          <p:cNvPr id="5" name="Freeform 5"/>
          <p:cNvSpPr/>
          <p:nvPr/>
        </p:nvSpPr>
        <p:spPr>
          <a:xfrm>
            <a:off x="5402468" y="2037875"/>
            <a:ext cx="2173637" cy="4598925"/>
          </a:xfrm>
          <a:custGeom>
            <a:avLst/>
            <a:gdLst/>
            <a:ahLst/>
            <a:cxnLst/>
            <a:rect l="l" t="t" r="r" b="b"/>
            <a:pathLst>
              <a:path w="2173637" h="4598925">
                <a:moveTo>
                  <a:pt x="0" y="0"/>
                </a:moveTo>
                <a:lnTo>
                  <a:pt x="2173637" y="0"/>
                </a:lnTo>
                <a:lnTo>
                  <a:pt x="2173637" y="4598925"/>
                </a:lnTo>
                <a:lnTo>
                  <a:pt x="0" y="4598925"/>
                </a:lnTo>
                <a:lnTo>
                  <a:pt x="0" y="0"/>
                </a:lnTo>
                <a:close/>
              </a:path>
            </a:pathLst>
          </a:custGeom>
          <a:blipFill>
            <a:blip r:embed="rId3"/>
            <a:stretch>
              <a:fillRect l="-213378" t="-22279" r="-527976"/>
            </a:stretch>
          </a:blipFill>
        </p:spPr>
        <p:txBody>
          <a:bodyPr/>
          <a:lstStyle/>
          <a:p>
            <a:endParaRPr lang="en-US"/>
          </a:p>
        </p:txBody>
      </p:sp>
      <p:sp>
        <p:nvSpPr>
          <p:cNvPr id="6" name="Freeform 6"/>
          <p:cNvSpPr/>
          <p:nvPr/>
        </p:nvSpPr>
        <p:spPr>
          <a:xfrm>
            <a:off x="8112518" y="1028700"/>
            <a:ext cx="2221207" cy="5124074"/>
          </a:xfrm>
          <a:custGeom>
            <a:avLst/>
            <a:gdLst/>
            <a:ahLst/>
            <a:cxnLst/>
            <a:rect l="l" t="t" r="r" b="b"/>
            <a:pathLst>
              <a:path w="2221207" h="5124074">
                <a:moveTo>
                  <a:pt x="0" y="0"/>
                </a:moveTo>
                <a:lnTo>
                  <a:pt x="2221206" y="0"/>
                </a:lnTo>
                <a:lnTo>
                  <a:pt x="2221206" y="5124074"/>
                </a:lnTo>
                <a:lnTo>
                  <a:pt x="0" y="5124074"/>
                </a:lnTo>
                <a:lnTo>
                  <a:pt x="0" y="0"/>
                </a:lnTo>
                <a:close/>
              </a:path>
            </a:pathLst>
          </a:custGeom>
          <a:blipFill>
            <a:blip r:embed="rId3"/>
            <a:stretch>
              <a:fillRect l="-311072" t="-9747" r="-412264"/>
            </a:stretch>
          </a:blipFill>
        </p:spPr>
        <p:txBody>
          <a:bodyPr/>
          <a:lstStyle/>
          <a:p>
            <a:endParaRPr lang="en-US"/>
          </a:p>
        </p:txBody>
      </p:sp>
      <p:sp>
        <p:nvSpPr>
          <p:cNvPr id="7" name="Freeform 7"/>
          <p:cNvSpPr/>
          <p:nvPr/>
        </p:nvSpPr>
        <p:spPr>
          <a:xfrm>
            <a:off x="10867124" y="1631651"/>
            <a:ext cx="1733613" cy="5124074"/>
          </a:xfrm>
          <a:custGeom>
            <a:avLst/>
            <a:gdLst/>
            <a:ahLst/>
            <a:cxnLst/>
            <a:rect l="l" t="t" r="r" b="b"/>
            <a:pathLst>
              <a:path w="1733613" h="5124074">
                <a:moveTo>
                  <a:pt x="0" y="0"/>
                </a:moveTo>
                <a:lnTo>
                  <a:pt x="1733614" y="0"/>
                </a:lnTo>
                <a:lnTo>
                  <a:pt x="1733614" y="5124074"/>
                </a:lnTo>
                <a:lnTo>
                  <a:pt x="0" y="5124074"/>
                </a:lnTo>
                <a:lnTo>
                  <a:pt x="0" y="0"/>
                </a:lnTo>
                <a:close/>
              </a:path>
            </a:pathLst>
          </a:custGeom>
          <a:blipFill>
            <a:blip r:embed="rId3"/>
            <a:stretch>
              <a:fillRect l="-525472" t="-9747" r="-429433"/>
            </a:stretch>
          </a:blipFill>
        </p:spPr>
        <p:txBody>
          <a:bodyPr/>
          <a:lstStyle/>
          <a:p>
            <a:endParaRPr lang="en-US"/>
          </a:p>
        </p:txBody>
      </p:sp>
      <p:sp>
        <p:nvSpPr>
          <p:cNvPr id="8" name="Freeform 8"/>
          <p:cNvSpPr/>
          <p:nvPr/>
        </p:nvSpPr>
        <p:spPr>
          <a:xfrm>
            <a:off x="12768323" y="2951555"/>
            <a:ext cx="1745286" cy="5124074"/>
          </a:xfrm>
          <a:custGeom>
            <a:avLst/>
            <a:gdLst/>
            <a:ahLst/>
            <a:cxnLst/>
            <a:rect l="l" t="t" r="r" b="b"/>
            <a:pathLst>
              <a:path w="1745286" h="5124074">
                <a:moveTo>
                  <a:pt x="0" y="0"/>
                </a:moveTo>
                <a:lnTo>
                  <a:pt x="1745287" y="0"/>
                </a:lnTo>
                <a:lnTo>
                  <a:pt x="1745287" y="5124074"/>
                </a:lnTo>
                <a:lnTo>
                  <a:pt x="0" y="5124074"/>
                </a:lnTo>
                <a:lnTo>
                  <a:pt x="0" y="0"/>
                </a:lnTo>
                <a:close/>
              </a:path>
            </a:pathLst>
          </a:custGeom>
          <a:blipFill>
            <a:blip r:embed="rId3"/>
            <a:stretch>
              <a:fillRect l="-620775" t="-9747" r="-327075"/>
            </a:stretch>
          </a:blipFill>
        </p:spPr>
        <p:txBody>
          <a:bodyPr/>
          <a:lstStyle/>
          <a:p>
            <a:endParaRPr lang="en-US"/>
          </a:p>
        </p:txBody>
      </p:sp>
      <p:sp>
        <p:nvSpPr>
          <p:cNvPr id="9" name="Freeform 9"/>
          <p:cNvSpPr/>
          <p:nvPr/>
        </p:nvSpPr>
        <p:spPr>
          <a:xfrm>
            <a:off x="14957070" y="4490173"/>
            <a:ext cx="2470730" cy="5124074"/>
          </a:xfrm>
          <a:custGeom>
            <a:avLst/>
            <a:gdLst/>
            <a:ahLst/>
            <a:cxnLst/>
            <a:rect l="l" t="t" r="r" b="b"/>
            <a:pathLst>
              <a:path w="2470730" h="5124074">
                <a:moveTo>
                  <a:pt x="0" y="0"/>
                </a:moveTo>
                <a:lnTo>
                  <a:pt x="2470730" y="0"/>
                </a:lnTo>
                <a:lnTo>
                  <a:pt x="2470730" y="5124074"/>
                </a:lnTo>
                <a:lnTo>
                  <a:pt x="0" y="5124074"/>
                </a:lnTo>
                <a:lnTo>
                  <a:pt x="0" y="0"/>
                </a:lnTo>
                <a:close/>
              </a:path>
            </a:pathLst>
          </a:custGeom>
          <a:blipFill>
            <a:blip r:embed="rId3"/>
            <a:stretch>
              <a:fillRect l="-507337" t="-9747" r="-132848"/>
            </a:stretch>
          </a:blipFill>
        </p:spPr>
        <p:txBody>
          <a:bodyPr/>
          <a:lstStyle/>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5344F2"/>
        </a:solidFill>
        <a:effectLst/>
      </p:bgPr>
    </p:bg>
    <p:spTree>
      <p:nvGrpSpPr>
        <p:cNvPr id="1" name=""/>
        <p:cNvGrpSpPr/>
        <p:nvPr/>
      </p:nvGrpSpPr>
      <p:grpSpPr>
        <a:xfrm>
          <a:off x="0" y="0"/>
          <a:ext cx="0" cy="0"/>
          <a:chOff x="0" y="0"/>
          <a:chExt cx="0" cy="0"/>
        </a:xfrm>
      </p:grpSpPr>
      <p:sp>
        <p:nvSpPr>
          <p:cNvPr id="2" name="TextBox 2"/>
          <p:cNvSpPr txBox="1"/>
          <p:nvPr/>
        </p:nvSpPr>
        <p:spPr>
          <a:xfrm>
            <a:off x="0" y="431895"/>
            <a:ext cx="18288000" cy="9337485"/>
          </a:xfrm>
          <a:prstGeom prst="rect">
            <a:avLst/>
          </a:prstGeom>
        </p:spPr>
        <p:txBody>
          <a:bodyPr lIns="0" tIns="0" rIns="0" bIns="0" rtlCol="0" anchor="t">
            <a:spAutoFit/>
          </a:bodyPr>
          <a:lstStyle/>
          <a:p>
            <a:pPr algn="ctr">
              <a:lnSpc>
                <a:spcPts val="12359"/>
              </a:lnSpc>
            </a:pPr>
            <a:r>
              <a:rPr lang="en-US" sz="10299" b="1" dirty="0">
                <a:solidFill>
                  <a:srgbClr val="FBEAA5"/>
                </a:solidFill>
                <a:latin typeface="Poppins Bold"/>
                <a:ea typeface="Poppins Bold"/>
                <a:cs typeface="Poppins Bold"/>
                <a:sym typeface="Poppins Bold"/>
              </a:rPr>
              <a:t>A doctor will help save your life. </a:t>
            </a:r>
          </a:p>
          <a:p>
            <a:pPr algn="ctr">
              <a:lnSpc>
                <a:spcPts val="11020"/>
              </a:lnSpc>
            </a:pPr>
            <a:endParaRPr lang="en-US" sz="10299" b="1" dirty="0">
              <a:solidFill>
                <a:srgbClr val="FBEAA5"/>
              </a:solidFill>
              <a:latin typeface="Poppins Bold"/>
              <a:ea typeface="Poppins Bold"/>
              <a:cs typeface="Poppins Bold"/>
              <a:sym typeface="Poppins Bold"/>
            </a:endParaRPr>
          </a:p>
          <a:p>
            <a:pPr algn="ctr">
              <a:lnSpc>
                <a:spcPts val="12462"/>
              </a:lnSpc>
            </a:pPr>
            <a:r>
              <a:rPr lang="en-US" sz="10299" b="1" dirty="0">
                <a:solidFill>
                  <a:srgbClr val="F250BD"/>
                </a:solidFill>
                <a:latin typeface="Poppins Bold"/>
                <a:ea typeface="Poppins Bold"/>
                <a:cs typeface="Poppins Bold"/>
                <a:sym typeface="Poppins Bold"/>
              </a:rPr>
              <a:t>An occupational therapy practitioner will help you live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5344F2"/>
        </a:solidFill>
        <a:effectLst/>
      </p:bgPr>
    </p:bg>
    <p:spTree>
      <p:nvGrpSpPr>
        <p:cNvPr id="1" name=""/>
        <p:cNvGrpSpPr/>
        <p:nvPr/>
      </p:nvGrpSpPr>
      <p:grpSpPr>
        <a:xfrm>
          <a:off x="0" y="0"/>
          <a:ext cx="0" cy="0"/>
          <a:chOff x="0" y="0"/>
          <a:chExt cx="0" cy="0"/>
        </a:xfrm>
      </p:grpSpPr>
      <p:sp>
        <p:nvSpPr>
          <p:cNvPr id="2" name="TextBox 2"/>
          <p:cNvSpPr txBox="1"/>
          <p:nvPr/>
        </p:nvSpPr>
        <p:spPr>
          <a:xfrm>
            <a:off x="0" y="3729227"/>
            <a:ext cx="18288000" cy="2866646"/>
          </a:xfrm>
          <a:prstGeom prst="rect">
            <a:avLst/>
          </a:prstGeom>
        </p:spPr>
        <p:txBody>
          <a:bodyPr lIns="0" tIns="0" rIns="0" bIns="0" rtlCol="0" anchor="t">
            <a:spAutoFit/>
          </a:bodyPr>
          <a:lstStyle/>
          <a:p>
            <a:pPr algn="ctr">
              <a:lnSpc>
                <a:spcPts val="10766"/>
              </a:lnSpc>
            </a:pPr>
            <a:r>
              <a:rPr lang="en-US" sz="10157" b="1">
                <a:solidFill>
                  <a:srgbClr val="FECC1D"/>
                </a:solidFill>
                <a:latin typeface="Poppins Bold"/>
                <a:ea typeface="Poppins Bold"/>
                <a:cs typeface="Poppins Bold"/>
                <a:sym typeface="Poppins Bold"/>
              </a:rPr>
              <a:t>They get to work </a:t>
            </a:r>
          </a:p>
          <a:p>
            <a:pPr algn="ctr">
              <a:lnSpc>
                <a:spcPts val="10766"/>
              </a:lnSpc>
            </a:pPr>
            <a:r>
              <a:rPr lang="en-US" sz="10157" b="1">
                <a:solidFill>
                  <a:srgbClr val="FECC1D"/>
                </a:solidFill>
                <a:latin typeface="Poppins Bold"/>
                <a:ea typeface="Poppins Bold"/>
                <a:cs typeface="Poppins Bold"/>
                <a:sym typeface="Poppins Bold"/>
              </a:rPr>
              <a:t>with cool gear!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5344F2"/>
        </a:solidFill>
        <a:effectLst/>
      </p:bgPr>
    </p:bg>
    <p:spTree>
      <p:nvGrpSpPr>
        <p:cNvPr id="1" name=""/>
        <p:cNvGrpSpPr/>
        <p:nvPr/>
      </p:nvGrpSpPr>
      <p:grpSpPr>
        <a:xfrm>
          <a:off x="0" y="0"/>
          <a:ext cx="0" cy="0"/>
          <a:chOff x="0" y="0"/>
          <a:chExt cx="0" cy="0"/>
        </a:xfrm>
      </p:grpSpPr>
      <p:sp>
        <p:nvSpPr>
          <p:cNvPr id="2" name="Freeform 2"/>
          <p:cNvSpPr/>
          <p:nvPr/>
        </p:nvSpPr>
        <p:spPr>
          <a:xfrm>
            <a:off x="-111222" y="-1026648"/>
            <a:ext cx="18399222" cy="12266148"/>
          </a:xfrm>
          <a:custGeom>
            <a:avLst/>
            <a:gdLst/>
            <a:ahLst/>
            <a:cxnLst/>
            <a:rect l="l" t="t" r="r" b="b"/>
            <a:pathLst>
              <a:path w="18399222" h="12266148">
                <a:moveTo>
                  <a:pt x="0" y="0"/>
                </a:moveTo>
                <a:lnTo>
                  <a:pt x="18399222" y="0"/>
                </a:lnTo>
                <a:lnTo>
                  <a:pt x="18399222" y="12266148"/>
                </a:lnTo>
                <a:lnTo>
                  <a:pt x="0" y="12266148"/>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5344F2"/>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2184380"/>
          </a:xfrm>
          <a:custGeom>
            <a:avLst/>
            <a:gdLst/>
            <a:ahLst/>
            <a:cxnLst/>
            <a:rect l="l" t="t" r="r" b="b"/>
            <a:pathLst>
              <a:path w="18288000" h="12184380">
                <a:moveTo>
                  <a:pt x="0" y="0"/>
                </a:moveTo>
                <a:lnTo>
                  <a:pt x="18288000" y="0"/>
                </a:lnTo>
                <a:lnTo>
                  <a:pt x="18288000" y="12184380"/>
                </a:lnTo>
                <a:lnTo>
                  <a:pt x="0" y="12184380"/>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4F4973"/>
        </a:solidFill>
        <a:effectLst/>
      </p:bgPr>
    </p:bg>
    <p:spTree>
      <p:nvGrpSpPr>
        <p:cNvPr id="1" name=""/>
        <p:cNvGrpSpPr/>
        <p:nvPr/>
      </p:nvGrpSpPr>
      <p:grpSpPr>
        <a:xfrm>
          <a:off x="0" y="0"/>
          <a:ext cx="0" cy="0"/>
          <a:chOff x="0" y="0"/>
          <a:chExt cx="0" cy="0"/>
        </a:xfrm>
      </p:grpSpPr>
      <p:sp>
        <p:nvSpPr>
          <p:cNvPr id="2" name="Freeform 2"/>
          <p:cNvSpPr/>
          <p:nvPr/>
        </p:nvSpPr>
        <p:spPr>
          <a:xfrm>
            <a:off x="-170858" y="0"/>
            <a:ext cx="18458858" cy="10383108"/>
          </a:xfrm>
          <a:custGeom>
            <a:avLst/>
            <a:gdLst/>
            <a:ahLst/>
            <a:cxnLst/>
            <a:rect l="l" t="t" r="r" b="b"/>
            <a:pathLst>
              <a:path w="18458858" h="10383108">
                <a:moveTo>
                  <a:pt x="0" y="0"/>
                </a:moveTo>
                <a:lnTo>
                  <a:pt x="18458858" y="0"/>
                </a:lnTo>
                <a:lnTo>
                  <a:pt x="18458858" y="10383108"/>
                </a:lnTo>
                <a:lnTo>
                  <a:pt x="0" y="10383108"/>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5344F2"/>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2192000"/>
          </a:xfrm>
          <a:custGeom>
            <a:avLst/>
            <a:gdLst/>
            <a:ahLst/>
            <a:cxnLst/>
            <a:rect l="l" t="t" r="r" b="b"/>
            <a:pathLst>
              <a:path w="18288000" h="12192000">
                <a:moveTo>
                  <a:pt x="0" y="0"/>
                </a:moveTo>
                <a:lnTo>
                  <a:pt x="18288000" y="0"/>
                </a:lnTo>
                <a:lnTo>
                  <a:pt x="18288000" y="12192000"/>
                </a:lnTo>
                <a:lnTo>
                  <a:pt x="0" y="12192000"/>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5344F2"/>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3716000"/>
          </a:xfrm>
          <a:custGeom>
            <a:avLst/>
            <a:gdLst/>
            <a:ahLst/>
            <a:cxnLst/>
            <a:rect l="l" t="t" r="r" b="b"/>
            <a:pathLst>
              <a:path w="18288000" h="13716000">
                <a:moveTo>
                  <a:pt x="0" y="0"/>
                </a:moveTo>
                <a:lnTo>
                  <a:pt x="18288000" y="0"/>
                </a:lnTo>
                <a:lnTo>
                  <a:pt x="18288000" y="13716000"/>
                </a:lnTo>
                <a:lnTo>
                  <a:pt x="0" y="13716000"/>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5344F2"/>
        </a:solidFill>
        <a:effectLst/>
      </p:bgPr>
    </p:bg>
    <p:spTree>
      <p:nvGrpSpPr>
        <p:cNvPr id="1" name=""/>
        <p:cNvGrpSpPr/>
        <p:nvPr/>
      </p:nvGrpSpPr>
      <p:grpSpPr>
        <a:xfrm>
          <a:off x="0" y="0"/>
          <a:ext cx="0" cy="0"/>
          <a:chOff x="0" y="0"/>
          <a:chExt cx="0" cy="0"/>
        </a:xfrm>
      </p:grpSpPr>
      <p:sp>
        <p:nvSpPr>
          <p:cNvPr id="2" name="TextBox 2"/>
          <p:cNvSpPr txBox="1"/>
          <p:nvPr/>
        </p:nvSpPr>
        <p:spPr>
          <a:xfrm>
            <a:off x="0" y="2272624"/>
            <a:ext cx="18288000" cy="5432096"/>
          </a:xfrm>
          <a:prstGeom prst="rect">
            <a:avLst/>
          </a:prstGeom>
        </p:spPr>
        <p:txBody>
          <a:bodyPr lIns="0" tIns="0" rIns="0" bIns="0" rtlCol="0" anchor="t">
            <a:spAutoFit/>
          </a:bodyPr>
          <a:lstStyle/>
          <a:p>
            <a:pPr algn="ctr">
              <a:lnSpc>
                <a:spcPts val="20416"/>
              </a:lnSpc>
            </a:pPr>
            <a:r>
              <a:rPr lang="en-US" sz="19261" b="1">
                <a:solidFill>
                  <a:srgbClr val="FBEAA5"/>
                </a:solidFill>
                <a:latin typeface="Poppins Bold"/>
                <a:ea typeface="Poppins Bold"/>
                <a:cs typeface="Poppins Bold"/>
                <a:sym typeface="Poppins Bold"/>
              </a:rPr>
              <a:t>Pretty cool, right?</a:t>
            </a:r>
          </a:p>
        </p:txBody>
      </p:sp>
      <p:sp>
        <p:nvSpPr>
          <p:cNvPr id="3" name="Freeform 3"/>
          <p:cNvSpPr/>
          <p:nvPr/>
        </p:nvSpPr>
        <p:spPr>
          <a:xfrm>
            <a:off x="13408831" y="5915487"/>
            <a:ext cx="2920847" cy="2804013"/>
          </a:xfrm>
          <a:custGeom>
            <a:avLst/>
            <a:gdLst/>
            <a:ahLst/>
            <a:cxnLst/>
            <a:rect l="l" t="t" r="r" b="b"/>
            <a:pathLst>
              <a:path w="2920847" h="2804013">
                <a:moveTo>
                  <a:pt x="0" y="0"/>
                </a:moveTo>
                <a:lnTo>
                  <a:pt x="2920847" y="0"/>
                </a:lnTo>
                <a:lnTo>
                  <a:pt x="2920847" y="2804013"/>
                </a:lnTo>
                <a:lnTo>
                  <a:pt x="0" y="280401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5344F2"/>
        </a:solidFill>
        <a:effectLst/>
      </p:bgPr>
    </p:bg>
    <p:spTree>
      <p:nvGrpSpPr>
        <p:cNvPr id="1" name=""/>
        <p:cNvGrpSpPr/>
        <p:nvPr/>
      </p:nvGrpSpPr>
      <p:grpSpPr>
        <a:xfrm>
          <a:off x="0" y="0"/>
          <a:ext cx="0" cy="0"/>
          <a:chOff x="0" y="0"/>
          <a:chExt cx="0" cy="0"/>
        </a:xfrm>
      </p:grpSpPr>
      <p:sp>
        <p:nvSpPr>
          <p:cNvPr id="2" name="TextBox 2"/>
          <p:cNvSpPr txBox="1"/>
          <p:nvPr/>
        </p:nvSpPr>
        <p:spPr>
          <a:xfrm>
            <a:off x="0" y="3291500"/>
            <a:ext cx="18288000" cy="4228721"/>
          </a:xfrm>
          <a:prstGeom prst="rect">
            <a:avLst/>
          </a:prstGeom>
        </p:spPr>
        <p:txBody>
          <a:bodyPr lIns="0" tIns="0" rIns="0" bIns="0" rtlCol="0" anchor="t">
            <a:spAutoFit/>
          </a:bodyPr>
          <a:lstStyle/>
          <a:p>
            <a:pPr algn="ctr">
              <a:lnSpc>
                <a:spcPts val="10766"/>
              </a:lnSpc>
            </a:pPr>
            <a:r>
              <a:rPr lang="en-US" sz="10157" b="1">
                <a:solidFill>
                  <a:srgbClr val="FECC1D"/>
                </a:solidFill>
                <a:latin typeface="Poppins Bold"/>
                <a:ea typeface="Poppins Bold"/>
                <a:cs typeface="Poppins Bold"/>
                <a:sym typeface="Poppins Bold"/>
              </a:rPr>
              <a:t>One day </a:t>
            </a:r>
            <a:r>
              <a:rPr lang="en-US" sz="10157" b="1">
                <a:solidFill>
                  <a:srgbClr val="FBEAA5"/>
                </a:solidFill>
                <a:latin typeface="Poppins Heavy"/>
                <a:ea typeface="Poppins Heavy"/>
                <a:cs typeface="Poppins Heavy"/>
                <a:sym typeface="Poppins Heavy"/>
              </a:rPr>
              <a:t>YOU</a:t>
            </a:r>
            <a:r>
              <a:rPr lang="en-US" sz="10157" b="1">
                <a:solidFill>
                  <a:srgbClr val="FECC1D"/>
                </a:solidFill>
                <a:latin typeface="Poppins Bold"/>
                <a:ea typeface="Poppins Bold"/>
                <a:cs typeface="Poppins Bold"/>
                <a:sym typeface="Poppins Bold"/>
              </a:rPr>
              <a:t> </a:t>
            </a:r>
          </a:p>
          <a:p>
            <a:pPr algn="ctr">
              <a:lnSpc>
                <a:spcPts val="10766"/>
              </a:lnSpc>
            </a:pPr>
            <a:r>
              <a:rPr lang="en-US" sz="10157" b="1">
                <a:solidFill>
                  <a:srgbClr val="FECC1D"/>
                </a:solidFill>
                <a:latin typeface="Poppins Bold"/>
                <a:ea typeface="Poppins Bold"/>
                <a:cs typeface="Poppins Bold"/>
                <a:sym typeface="Poppins Bold"/>
              </a:rPr>
              <a:t>could work in </a:t>
            </a:r>
          </a:p>
          <a:p>
            <a:pPr algn="ctr">
              <a:lnSpc>
                <a:spcPts val="10766"/>
              </a:lnSpc>
            </a:pPr>
            <a:r>
              <a:rPr lang="en-US" sz="10157" b="1">
                <a:solidFill>
                  <a:srgbClr val="FECC1D"/>
                </a:solidFill>
                <a:latin typeface="Poppins Bold"/>
                <a:ea typeface="Poppins Bold"/>
                <a:cs typeface="Poppins Bold"/>
                <a:sym typeface="Poppins Bold"/>
              </a:rPr>
              <a:t>Occupational Therapy!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5344F2"/>
        </a:solidFill>
        <a:effectLst/>
      </p:bgPr>
    </p:bg>
    <p:spTree>
      <p:nvGrpSpPr>
        <p:cNvPr id="1" name=""/>
        <p:cNvGrpSpPr/>
        <p:nvPr/>
      </p:nvGrpSpPr>
      <p:grpSpPr>
        <a:xfrm>
          <a:off x="0" y="0"/>
          <a:ext cx="0" cy="0"/>
          <a:chOff x="0" y="0"/>
          <a:chExt cx="0" cy="0"/>
        </a:xfrm>
      </p:grpSpPr>
      <p:sp>
        <p:nvSpPr>
          <p:cNvPr id="2" name="Freeform 2"/>
          <p:cNvSpPr/>
          <p:nvPr/>
        </p:nvSpPr>
        <p:spPr>
          <a:xfrm>
            <a:off x="-568346" y="3843268"/>
            <a:ext cx="8520659" cy="8119449"/>
          </a:xfrm>
          <a:custGeom>
            <a:avLst/>
            <a:gdLst/>
            <a:ahLst/>
            <a:cxnLst/>
            <a:rect l="l" t="t" r="r" b="b"/>
            <a:pathLst>
              <a:path w="8520659" h="8119449">
                <a:moveTo>
                  <a:pt x="0" y="0"/>
                </a:moveTo>
                <a:lnTo>
                  <a:pt x="8520660" y="0"/>
                </a:lnTo>
                <a:lnTo>
                  <a:pt x="8520660" y="8119448"/>
                </a:lnTo>
                <a:lnTo>
                  <a:pt x="0" y="8119448"/>
                </a:lnTo>
                <a:lnTo>
                  <a:pt x="0" y="0"/>
                </a:lnTo>
                <a:close/>
              </a:path>
            </a:pathLst>
          </a:custGeom>
          <a:blipFill>
            <a:blip r:embed="rId3"/>
            <a:stretch>
              <a:fillRect l="-18126" t="-11957" r="-41902"/>
            </a:stretch>
          </a:blipFill>
        </p:spPr>
        <p:txBody>
          <a:bodyPr/>
          <a:lstStyle/>
          <a:p>
            <a:endParaRPr lang="en-US"/>
          </a:p>
        </p:txBody>
      </p:sp>
      <p:sp>
        <p:nvSpPr>
          <p:cNvPr id="3" name="TextBox 3"/>
          <p:cNvSpPr txBox="1"/>
          <p:nvPr/>
        </p:nvSpPr>
        <p:spPr>
          <a:xfrm>
            <a:off x="0" y="715522"/>
            <a:ext cx="18288000" cy="1699888"/>
          </a:xfrm>
          <a:prstGeom prst="rect">
            <a:avLst/>
          </a:prstGeom>
        </p:spPr>
        <p:txBody>
          <a:bodyPr lIns="0" tIns="0" rIns="0" bIns="0" rtlCol="0" anchor="t">
            <a:spAutoFit/>
          </a:bodyPr>
          <a:lstStyle/>
          <a:p>
            <a:pPr algn="ctr">
              <a:lnSpc>
                <a:spcPts val="12189"/>
              </a:lnSpc>
            </a:pPr>
            <a:r>
              <a:rPr lang="en-US" sz="11499" b="1">
                <a:solidFill>
                  <a:srgbClr val="FBEAA5"/>
                </a:solidFill>
                <a:latin typeface="Poppins Bold"/>
                <a:ea typeface="Poppins Bold"/>
                <a:cs typeface="Poppins Bold"/>
                <a:sym typeface="Poppins Bold"/>
              </a:rPr>
              <a:t>Learn More</a:t>
            </a:r>
          </a:p>
        </p:txBody>
      </p:sp>
      <p:sp>
        <p:nvSpPr>
          <p:cNvPr id="4" name="TextBox 4"/>
          <p:cNvSpPr txBox="1"/>
          <p:nvPr/>
        </p:nvSpPr>
        <p:spPr>
          <a:xfrm>
            <a:off x="8077646" y="4914900"/>
            <a:ext cx="9448354" cy="1414105"/>
          </a:xfrm>
          <a:prstGeom prst="rect">
            <a:avLst/>
          </a:prstGeom>
        </p:spPr>
        <p:txBody>
          <a:bodyPr wrap="square" lIns="0" tIns="0" rIns="0" bIns="0" rtlCol="0" anchor="t">
            <a:spAutoFit/>
          </a:bodyPr>
          <a:lstStyle/>
          <a:p>
            <a:pPr algn="ctr">
              <a:lnSpc>
                <a:spcPts val="11636"/>
              </a:lnSpc>
            </a:pPr>
            <a:r>
              <a:rPr lang="en-US" sz="8311" b="1" dirty="0">
                <a:solidFill>
                  <a:srgbClr val="F250BD"/>
                </a:solidFill>
                <a:latin typeface="Poppins Bold"/>
                <a:ea typeface="Poppins Bold"/>
                <a:cs typeface="Poppins Bold"/>
                <a:sym typeface="Poppins Bold"/>
              </a:rPr>
              <a:t>@WhyChooseOT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BEAA5"/>
        </a:solidFill>
        <a:effectLst/>
      </p:bgPr>
    </p:bg>
    <p:spTree>
      <p:nvGrpSpPr>
        <p:cNvPr id="1" name=""/>
        <p:cNvGrpSpPr/>
        <p:nvPr/>
      </p:nvGrpSpPr>
      <p:grpSpPr>
        <a:xfrm>
          <a:off x="0" y="0"/>
          <a:ext cx="0" cy="0"/>
          <a:chOff x="0" y="0"/>
          <a:chExt cx="0" cy="0"/>
        </a:xfrm>
      </p:grpSpPr>
      <p:sp>
        <p:nvSpPr>
          <p:cNvPr id="2" name="TextBox 2"/>
          <p:cNvSpPr txBox="1"/>
          <p:nvPr/>
        </p:nvSpPr>
        <p:spPr>
          <a:xfrm>
            <a:off x="0" y="9070966"/>
            <a:ext cx="18288000" cy="1216034"/>
          </a:xfrm>
          <a:prstGeom prst="rect">
            <a:avLst/>
          </a:prstGeom>
        </p:spPr>
        <p:txBody>
          <a:bodyPr lIns="0" tIns="0" rIns="0" bIns="0" rtlCol="0" anchor="t">
            <a:spAutoFit/>
          </a:bodyPr>
          <a:lstStyle/>
          <a:p>
            <a:pPr algn="ctr">
              <a:lnSpc>
                <a:spcPts val="8500"/>
              </a:lnSpc>
            </a:pPr>
            <a:r>
              <a:rPr lang="en-US" sz="8500" b="1">
                <a:solidFill>
                  <a:srgbClr val="252158"/>
                </a:solidFill>
                <a:latin typeface="Poppins Bold"/>
                <a:ea typeface="Poppins Bold"/>
                <a:cs typeface="Poppins Bold"/>
                <a:sym typeface="Poppins Bold"/>
              </a:rPr>
              <a:t>WhyChooseOT.com</a:t>
            </a:r>
          </a:p>
        </p:txBody>
      </p:sp>
      <p:pic>
        <p:nvPicPr>
          <p:cNvPr id="4" name="Picture 3">
            <a:extLst>
              <a:ext uri="{FF2B5EF4-FFF2-40B4-BE49-F238E27FC236}">
                <a16:creationId xmlns:a16="http://schemas.microsoft.com/office/drawing/2014/main" id="{A90A1ABE-B3EE-339C-207E-F5B53E865AA8}"/>
              </a:ext>
            </a:extLst>
          </p:cNvPr>
          <p:cNvPicPr>
            <a:picLocks noChangeAspect="1"/>
          </p:cNvPicPr>
          <p:nvPr/>
        </p:nvPicPr>
        <p:blipFill>
          <a:blip r:embed="rId3"/>
          <a:stretch>
            <a:fillRect/>
          </a:stretch>
        </p:blipFill>
        <p:spPr>
          <a:xfrm>
            <a:off x="5240364" y="697423"/>
            <a:ext cx="7807272" cy="780727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TotalTime>
  <Words>1238</Words>
  <Application>Microsoft Office PowerPoint</Application>
  <PresentationFormat>Custom</PresentationFormat>
  <Paragraphs>197</Paragraphs>
  <Slides>35</Slides>
  <Notes>35</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 Photos only Middle School (Grade 5-8) Why Choose OT Presentation- FINAL</dc:title>
  <dc:creator>Angela Macauley</dc:creator>
  <cp:lastModifiedBy>Angela Macauley</cp:lastModifiedBy>
  <cp:revision>11</cp:revision>
  <dcterms:created xsi:type="dcterms:W3CDTF">2006-08-16T00:00:00Z</dcterms:created>
  <dcterms:modified xsi:type="dcterms:W3CDTF">2026-09-15T19:39:17Z</dcterms:modified>
  <dc:identifier>DAHIEOBCAUs</dc:identifier>
</cp:coreProperties>
</file>